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95" r:id="rId3"/>
    <p:sldId id="331" r:id="rId4"/>
    <p:sldId id="296" r:id="rId5"/>
    <p:sldId id="297" r:id="rId6"/>
    <p:sldId id="298" r:id="rId7"/>
    <p:sldId id="262" r:id="rId8"/>
    <p:sldId id="333" r:id="rId9"/>
    <p:sldId id="334" r:id="rId10"/>
    <p:sldId id="335" r:id="rId11"/>
    <p:sldId id="336" r:id="rId12"/>
    <p:sldId id="348" r:id="rId13"/>
    <p:sldId id="328" r:id="rId14"/>
    <p:sldId id="303" r:id="rId15"/>
    <p:sldId id="322" r:id="rId16"/>
    <p:sldId id="339" r:id="rId17"/>
    <p:sldId id="344" r:id="rId18"/>
    <p:sldId id="270" r:id="rId19"/>
    <p:sldId id="268" r:id="rId20"/>
    <p:sldId id="290" r:id="rId21"/>
    <p:sldId id="305" r:id="rId22"/>
    <p:sldId id="263" r:id="rId23"/>
    <p:sldId id="264" r:id="rId24"/>
    <p:sldId id="266" r:id="rId25"/>
    <p:sldId id="272" r:id="rId26"/>
    <p:sldId id="342" r:id="rId27"/>
    <p:sldId id="351" r:id="rId28"/>
    <p:sldId id="350" r:id="rId29"/>
    <p:sldId id="357" r:id="rId30"/>
    <p:sldId id="349" r:id="rId31"/>
    <p:sldId id="353" r:id="rId32"/>
    <p:sldId id="352" r:id="rId33"/>
    <p:sldId id="29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852B5"/>
    <a:srgbClr val="CC00FF"/>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432" autoAdjust="0"/>
    <p:restoredTop sz="56549" autoAdjust="0"/>
  </p:normalViewPr>
  <p:slideViewPr>
    <p:cSldViewPr snapToGrid="0">
      <p:cViewPr varScale="1">
        <p:scale>
          <a:sx n="49" d="100"/>
          <a:sy n="49" d="100"/>
        </p:scale>
        <p:origin x="192" y="552"/>
      </p:cViewPr>
      <p:guideLst/>
    </p:cSldViewPr>
  </p:slideViewPr>
  <p:notesTextViewPr>
    <p:cViewPr>
      <p:scale>
        <a:sx n="1" d="1"/>
        <a:sy n="1" d="1"/>
      </p:scale>
      <p:origin x="0" y="-1944"/>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BC6D3-86F5-4904-A0B9-EDC8CDDAAE60}" type="datetimeFigureOut">
              <a:rPr lang="en-US" smtClean="0"/>
              <a:t>11/7/22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AC14DD-B557-4885-802F-4A059B0FA548}" type="slidenum">
              <a:rPr lang="en-US" smtClean="0"/>
              <a:t>‹#›</a:t>
            </a:fld>
            <a:endParaRPr lang="en-US" dirty="0"/>
          </a:p>
        </p:txBody>
      </p:sp>
    </p:spTree>
    <p:extLst>
      <p:ext uri="{BB962C8B-B14F-4D97-AF65-F5344CB8AC3E}">
        <p14:creationId xmlns:p14="http://schemas.microsoft.com/office/powerpoint/2010/main" val="951351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media/releases/2019/s0506-zoonotic-diseases-shared.html"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cdc.gov/onehealth/index.html"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kidsdiscover.com/quick-reads/penicillin-found-functional-fungu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ncbi.nlm.nih.gov/pubmed/19565018"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bats.org.uk/about-bats/why-bats-matter"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fs.fed.us/biology/resources/pubs/tes/wns-brochure8310.pdf"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s://www.avma.org/javma-news/2020-04-15/can-veterinarians-prevent-next-pandemic" TargetMode="External"/><Relationship Id="rId3" Type="http://schemas.openxmlformats.org/officeDocument/2006/relationships/hyperlink" Target="http://webadventures.rice.edu/ed/Teacher-Resources/_games/MedMyst-Original/_301/Game-Overview.html" TargetMode="External"/><Relationship Id="rId7" Type="http://schemas.openxmlformats.org/officeDocument/2006/relationships/hyperlink" Target="https://ensia.com/features/covid-19-coronavirus-biodiversity-planetary-health-zoonoses/"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ucdavis.box.com/v/livingsafelywithbats-flipbook" TargetMode="External"/><Relationship Id="rId5" Type="http://schemas.openxmlformats.org/officeDocument/2006/relationships/hyperlink" Target="https://www.youtube.com/watch?v=qm8NnL582uc" TargetMode="External"/><Relationship Id="rId10" Type="http://schemas.openxmlformats.org/officeDocument/2006/relationships/hyperlink" Target="https://www.theguardian.com/world/2020/mar/25/coronavirus-nature-is-sending-us-a-message-says-un-environment-chief?CMP=share_btn_fb" TargetMode="External"/><Relationship Id="rId4" Type="http://schemas.openxmlformats.org/officeDocument/2006/relationships/hyperlink" Target="https://nysci.org/school/resources/transmissions-gone-viral/" TargetMode="External"/><Relationship Id="rId9" Type="http://schemas.openxmlformats.org/officeDocument/2006/relationships/hyperlink" Target="https://www.newyorker.com/science/elements/from-bats-to-human-lungs-the-evolution-of-a-coronaviru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lesson addresses:</a:t>
            </a:r>
          </a:p>
          <a:p>
            <a:endParaRPr lang="en-US" dirty="0"/>
          </a:p>
          <a:p>
            <a:r>
              <a:rPr lang="en-US" b="1" dirty="0"/>
              <a:t>U.S. Next Generation Science Standards: (these are addressed throughout the lesson but highlighted slides are listed)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NGSS Standards: Grade 3: LS: Interdependent Relationships &amp; Ecosystems (slides 8-13)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NGSS Standards: Grade 6: ESS3.C: Human Impacts on Earth Systems (slides 8-13)</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United Nations Sustainable Development Goals: </a:t>
            </a:r>
            <a:r>
              <a:rPr lang="en-US" b="1" dirty="0"/>
              <a:t>(these are addressed throughout the lesson but highlighted slides are listed)</a:t>
            </a:r>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Good Health and Well-being (slide 30)</a:t>
            </a:r>
          </a:p>
          <a:p>
            <a:r>
              <a:rPr lang="en-US" sz="1200" b="0" kern="1200" dirty="0">
                <a:solidFill>
                  <a:schemeClr val="tx1"/>
                </a:solidFill>
                <a:effectLst/>
                <a:latin typeface="+mn-lt"/>
                <a:ea typeface="+mn-ea"/>
                <a:cs typeface="+mn-cs"/>
              </a:rPr>
              <a:t>Quality Education (slides</a:t>
            </a:r>
            <a:r>
              <a:rPr lang="en-US" sz="1200" b="0" kern="1200" baseline="0" dirty="0">
                <a:solidFill>
                  <a:schemeClr val="tx1"/>
                </a:solidFill>
                <a:effectLst/>
                <a:latin typeface="+mn-lt"/>
                <a:ea typeface="+mn-ea"/>
                <a:cs typeface="+mn-cs"/>
              </a:rPr>
              <a:t> 1-33</a:t>
            </a:r>
            <a:r>
              <a:rPr lang="en-US" sz="1200" b="0" kern="1200" dirty="0">
                <a:solidFill>
                  <a:schemeClr val="tx1"/>
                </a:solidFill>
                <a:effectLst/>
                <a:latin typeface="+mn-lt"/>
                <a:ea typeface="+mn-ea"/>
                <a:cs typeface="+mn-cs"/>
              </a:rPr>
              <a:t>)</a:t>
            </a:r>
          </a:p>
          <a:p>
            <a:r>
              <a:rPr lang="en-US" sz="1200" b="0" kern="1200" dirty="0">
                <a:solidFill>
                  <a:schemeClr val="tx1"/>
                </a:solidFill>
                <a:effectLst/>
                <a:latin typeface="+mn-lt"/>
                <a:ea typeface="+mn-ea"/>
                <a:cs typeface="+mn-cs"/>
              </a:rPr>
              <a:t>Clean Water and Sanitation (slides 8-10)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Affordable and Clean Energy (slides 11-13- deforestation)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Sustainable Cities and Communities (slides 11-13- deforestation)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Responsible Consumption and Production (slides 8-13- deforestation)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Climate Action (slides 9-11)</a:t>
            </a:r>
          </a:p>
          <a:p>
            <a:r>
              <a:rPr lang="en-US" sz="1200" kern="1200" dirty="0">
                <a:solidFill>
                  <a:schemeClr val="tx1"/>
                </a:solidFill>
                <a:effectLst/>
                <a:latin typeface="+mn-lt"/>
                <a:ea typeface="+mn-ea"/>
                <a:cs typeface="+mn-cs"/>
              </a:rPr>
              <a:t>Life on Land (slides 8-10)</a:t>
            </a:r>
          </a:p>
          <a:p>
            <a:r>
              <a:rPr lang="en-US" sz="1200" kern="1200" dirty="0">
                <a:solidFill>
                  <a:schemeClr val="tx1"/>
                </a:solidFill>
                <a:effectLst/>
                <a:latin typeface="+mn-lt"/>
                <a:ea typeface="+mn-ea"/>
                <a:cs typeface="+mn-cs"/>
              </a:rPr>
              <a:t>Partnerships for the Goals (slides 3</a:t>
            </a:r>
            <a:r>
              <a:rPr lang="en-US" sz="1200" kern="1200" baseline="0" dirty="0">
                <a:solidFill>
                  <a:schemeClr val="tx1"/>
                </a:solidFill>
                <a:effectLst/>
                <a:latin typeface="+mn-lt"/>
                <a:ea typeface="+mn-ea"/>
                <a:cs typeface="+mn-cs"/>
              </a:rPr>
              <a:t>, 7, 29, 30 and 31)</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Overview</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Have you ever thought about how disease outbreaks start? A germ finds the ideal environment and runs out of control! The germ may jump between species and onto you. How can we prevent this? How can we protect ourselves now and in the future?  Find out more with </a:t>
            </a:r>
            <a:r>
              <a:rPr lang="en-US" sz="1200" i="1" kern="1200" dirty="0">
                <a:solidFill>
                  <a:schemeClr val="tx1"/>
                </a:solidFill>
                <a:effectLst/>
                <a:latin typeface="+mn-lt"/>
                <a:ea typeface="+mn-ea"/>
                <a:cs typeface="+mn-cs"/>
              </a:rPr>
              <a:t>Outbreak: One World - One Health</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Lesson Objectives</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  Students will understand that the health of people is dependent on the health of animals and the environment (slides 8-33)</a:t>
            </a:r>
          </a:p>
          <a:p>
            <a:pPr lvl="0"/>
            <a:r>
              <a:rPr lang="en-US" sz="1200" kern="1200" dirty="0">
                <a:solidFill>
                  <a:schemeClr val="tx1"/>
                </a:solidFill>
                <a:effectLst/>
                <a:latin typeface="+mn-lt"/>
                <a:ea typeface="+mn-ea"/>
                <a:cs typeface="+mn-cs"/>
              </a:rPr>
              <a:t>2.  Students will understand the need for vaccines (slides 7, 30)</a:t>
            </a:r>
          </a:p>
          <a:p>
            <a:pPr lvl="0"/>
            <a:r>
              <a:rPr lang="en-US" sz="1200" kern="1200" dirty="0">
                <a:solidFill>
                  <a:schemeClr val="tx1"/>
                </a:solidFill>
                <a:effectLst/>
                <a:latin typeface="+mn-lt"/>
                <a:ea typeface="+mn-ea"/>
                <a:cs typeface="+mn-cs"/>
              </a:rPr>
              <a:t>3.  Students will better understand the importance of protecting our environment (slides 8-14)</a:t>
            </a:r>
          </a:p>
          <a:p>
            <a:pPr lvl="0"/>
            <a:r>
              <a:rPr lang="en-US" sz="1200" kern="1200" dirty="0">
                <a:solidFill>
                  <a:schemeClr val="tx1"/>
                </a:solidFill>
                <a:effectLst/>
                <a:latin typeface="+mn-lt"/>
                <a:ea typeface="+mn-ea"/>
                <a:cs typeface="+mn-cs"/>
              </a:rPr>
              <a:t>4.  Students will better understand disease transmission and mutations (slides</a:t>
            </a:r>
            <a:r>
              <a:rPr lang="en-US" sz="1200" kern="1200" baseline="0" dirty="0">
                <a:solidFill>
                  <a:schemeClr val="tx1"/>
                </a:solidFill>
                <a:effectLst/>
                <a:latin typeface="+mn-lt"/>
                <a:ea typeface="+mn-ea"/>
                <a:cs typeface="+mn-cs"/>
              </a:rPr>
              <a:t> 17-27)</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5.  Students will see what health professionals are currently combating (slide 30)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Students will understand the importance of good communication between different professions (slides 7 and 30)</a:t>
            </a:r>
          </a:p>
        </p:txBody>
      </p:sp>
      <p:sp>
        <p:nvSpPr>
          <p:cNvPr id="4" name="Slide Number Placeholder 3"/>
          <p:cNvSpPr>
            <a:spLocks noGrp="1"/>
          </p:cNvSpPr>
          <p:nvPr>
            <p:ph type="sldNum" sz="quarter" idx="5"/>
          </p:nvPr>
        </p:nvSpPr>
        <p:spPr/>
        <p:txBody>
          <a:bodyPr/>
          <a:lstStyle/>
          <a:p>
            <a:fld id="{30AC14DD-B557-4885-802F-4A059B0FA548}" type="slidenum">
              <a:rPr lang="en-US" smtClean="0"/>
              <a:t>1</a:t>
            </a:fld>
            <a:endParaRPr lang="en-US" dirty="0"/>
          </a:p>
        </p:txBody>
      </p:sp>
    </p:spTree>
    <p:extLst>
      <p:ext uri="{BB962C8B-B14F-4D97-AF65-F5344CB8AC3E}">
        <p14:creationId xmlns:p14="http://schemas.microsoft.com/office/powerpoint/2010/main" val="2053351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keyword has an individual slide with its definition in the following 5 slides</a:t>
            </a:r>
          </a:p>
        </p:txBody>
      </p:sp>
      <p:sp>
        <p:nvSpPr>
          <p:cNvPr id="4" name="Slide Number Placeholder 3"/>
          <p:cNvSpPr>
            <a:spLocks noGrp="1"/>
          </p:cNvSpPr>
          <p:nvPr>
            <p:ph type="sldNum" sz="quarter" idx="5"/>
          </p:nvPr>
        </p:nvSpPr>
        <p:spPr/>
        <p:txBody>
          <a:bodyPr/>
          <a:lstStyle/>
          <a:p>
            <a:fld id="{30AC14DD-B557-4885-802F-4A059B0FA548}" type="slidenum">
              <a:rPr lang="en-US" smtClean="0"/>
              <a:t>2</a:t>
            </a:fld>
            <a:endParaRPr lang="en-US" dirty="0"/>
          </a:p>
        </p:txBody>
      </p:sp>
    </p:spTree>
    <p:extLst>
      <p:ext uri="{BB962C8B-B14F-4D97-AF65-F5344CB8AC3E}">
        <p14:creationId xmlns:p14="http://schemas.microsoft.com/office/powerpoint/2010/main" val="2855905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Emphasize</a:t>
            </a:r>
            <a:r>
              <a:rPr lang="en-US" dirty="0"/>
              <a:t> here that veterinarians can work closely with (human) doctors and environmental health scientists to efficiently improve the health of the animals, people and the environment at the same time.  </a:t>
            </a:r>
          </a:p>
          <a:p>
            <a:endParaRPr lang="en-US" dirty="0"/>
          </a:p>
          <a:p>
            <a:r>
              <a:rPr lang="en-US" dirty="0"/>
              <a:t>Definition</a:t>
            </a:r>
            <a:r>
              <a:rPr lang="en-US" baseline="0" dirty="0"/>
              <a:t> f</a:t>
            </a:r>
            <a:r>
              <a:rPr lang="en-US" dirty="0"/>
              <a:t>rom the United States CDC website (</a:t>
            </a:r>
            <a:r>
              <a:rPr lang="en-US" dirty="0">
                <a:hlinkClick r:id="rId3"/>
              </a:rPr>
              <a:t>https://www.cdc.gov/media/releases/2019/s0506-zoonotic-diseases-shared.html</a:t>
            </a:r>
            <a:r>
              <a:rPr lang="en-US" dirty="0"/>
              <a:t>):</a:t>
            </a:r>
          </a:p>
          <a:p>
            <a:r>
              <a:rPr lang="en-US" sz="1200" b="0" i="0" u="sng" kern="1200" dirty="0">
                <a:solidFill>
                  <a:schemeClr val="tx1"/>
                </a:solidFill>
                <a:effectLst/>
                <a:latin typeface="+mn-lt"/>
                <a:ea typeface="+mn-ea"/>
                <a:cs typeface="+mn-cs"/>
                <a:hlinkClick r:id="rId4"/>
              </a:rPr>
              <a:t>One Health</a:t>
            </a:r>
            <a:r>
              <a:rPr lang="en-US" sz="1200" b="0" i="0" kern="1200" dirty="0">
                <a:solidFill>
                  <a:schemeClr val="tx1"/>
                </a:solidFill>
                <a:effectLst/>
                <a:latin typeface="+mn-lt"/>
                <a:ea typeface="+mn-ea"/>
                <a:cs typeface="+mn-cs"/>
              </a:rPr>
              <a:t> is an approach that recognizes the connection between people, animals, plants, and their shared environment and calls for experts in human, animal, and environmental health to work together to achieve the best health outcomes for all.</a:t>
            </a:r>
            <a:endParaRPr lang="en-US" dirty="0"/>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3</a:t>
            </a:fld>
            <a:endParaRPr lang="en-US" dirty="0"/>
          </a:p>
        </p:txBody>
      </p:sp>
    </p:spTree>
    <p:extLst>
      <p:ext uri="{BB962C8B-B14F-4D97-AF65-F5344CB8AC3E}">
        <p14:creationId xmlns:p14="http://schemas.microsoft.com/office/powerpoint/2010/main" val="2438104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slide requires slideshow view.  If you are not already using this method of review, it is best to start now.)</a:t>
            </a:r>
          </a:p>
          <a:p>
            <a:endParaRPr lang="en-US" dirty="0"/>
          </a:p>
          <a:p>
            <a:r>
              <a:rPr lang="en-US" b="1" dirty="0"/>
              <a:t>Ask</a:t>
            </a:r>
            <a:r>
              <a:rPr lang="en-US" dirty="0"/>
              <a:t> how many species are in each picture.  Note that there are more than 3 species in the top picture because plants have different species.  </a:t>
            </a:r>
          </a:p>
          <a:p>
            <a:endParaRPr lang="en-US" dirty="0"/>
          </a:p>
          <a:p>
            <a:r>
              <a:rPr lang="en-US" b="1" dirty="0"/>
              <a:t>Tip for teachers: </a:t>
            </a:r>
          </a:p>
          <a:p>
            <a:r>
              <a:rPr lang="en-US" dirty="0"/>
              <a:t>A good way to explain this slide is:</a:t>
            </a:r>
          </a:p>
          <a:p>
            <a:r>
              <a:rPr lang="en-US" dirty="0"/>
              <a:t>“Two cats can make kittens and two dogs can make puppies.  Can a cat and a dog together have babies? No- because they are different species.”</a:t>
            </a:r>
          </a:p>
        </p:txBody>
      </p:sp>
      <p:sp>
        <p:nvSpPr>
          <p:cNvPr id="4" name="Slide Number Placeholder 3"/>
          <p:cNvSpPr>
            <a:spLocks noGrp="1"/>
          </p:cNvSpPr>
          <p:nvPr>
            <p:ph type="sldNum" sz="quarter" idx="5"/>
          </p:nvPr>
        </p:nvSpPr>
        <p:spPr/>
        <p:txBody>
          <a:bodyPr/>
          <a:lstStyle/>
          <a:p>
            <a:fld id="{30AC14DD-B557-4885-802F-4A059B0FA548}" type="slidenum">
              <a:rPr lang="en-US" smtClean="0"/>
              <a:t>4</a:t>
            </a:fld>
            <a:endParaRPr lang="en-US" dirty="0"/>
          </a:p>
        </p:txBody>
      </p:sp>
    </p:spTree>
    <p:extLst>
      <p:ext uri="{BB962C8B-B14F-4D97-AF65-F5344CB8AC3E}">
        <p14:creationId xmlns:p14="http://schemas.microsoft.com/office/powerpoint/2010/main" val="3080905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Emphasize</a:t>
            </a:r>
            <a:r>
              <a:rPr lang="en-US" b="1" i="1" baseline="0" dirty="0"/>
              <a:t> </a:t>
            </a:r>
            <a:r>
              <a:rPr lang="en-US" b="0" i="0" baseline="0" dirty="0"/>
              <a:t>that these diseases jump to people.</a:t>
            </a:r>
            <a:endParaRPr lang="en-US" b="1" baseline="0" dirty="0"/>
          </a:p>
          <a:p>
            <a:endParaRPr lang="en-US" b="1" baseline="0" dirty="0"/>
          </a:p>
          <a:p>
            <a:r>
              <a:rPr lang="en-US" b="1" baseline="0" dirty="0"/>
              <a:t>Ask</a:t>
            </a:r>
            <a:r>
              <a:rPr lang="en-US" baseline="0" dirty="0"/>
              <a:t> how many species are represented on this slide (answer: 5 because humans are a type of animal species)</a:t>
            </a:r>
          </a:p>
          <a:p>
            <a:endParaRPr lang="en-US" baseline="0" dirty="0"/>
          </a:p>
          <a:p>
            <a:r>
              <a:rPr lang="en-US" b="1" dirty="0"/>
              <a:t>Tip for teachers:  </a:t>
            </a:r>
          </a:p>
          <a:p>
            <a:r>
              <a:rPr lang="en-US" dirty="0"/>
              <a:t>Emphasize the “zoo” in zoonotic. </a:t>
            </a:r>
            <a:r>
              <a:rPr lang="en-US" b="1" dirty="0"/>
              <a:t>Ask</a:t>
            </a:r>
            <a:r>
              <a:rPr lang="en-US" dirty="0"/>
              <a:t> how many species are in the zoo? (A lot.) Let’s name some! (Make sure that they say people who are visiting the zoo- drive home the point that human is a type of animal.) </a:t>
            </a:r>
          </a:p>
          <a:p>
            <a:endParaRPr lang="en-US" dirty="0"/>
          </a:p>
        </p:txBody>
      </p:sp>
      <p:sp>
        <p:nvSpPr>
          <p:cNvPr id="4" name="Slide Number Placeholder 3"/>
          <p:cNvSpPr>
            <a:spLocks noGrp="1"/>
          </p:cNvSpPr>
          <p:nvPr>
            <p:ph type="sldNum" sz="quarter" idx="10"/>
          </p:nvPr>
        </p:nvSpPr>
        <p:spPr/>
        <p:txBody>
          <a:bodyPr/>
          <a:lstStyle/>
          <a:p>
            <a:fld id="{30AC14DD-B557-4885-802F-4A059B0FA548}" type="slidenum">
              <a:rPr lang="en-US" smtClean="0"/>
              <a:t>5</a:t>
            </a:fld>
            <a:endParaRPr lang="en-US" dirty="0"/>
          </a:p>
        </p:txBody>
      </p:sp>
    </p:spTree>
    <p:extLst>
      <p:ext uri="{BB962C8B-B14F-4D97-AF65-F5344CB8AC3E}">
        <p14:creationId xmlns:p14="http://schemas.microsoft.com/office/powerpoint/2010/main" val="1403285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Emphasize</a:t>
            </a:r>
            <a:r>
              <a:rPr lang="en-US" dirty="0"/>
              <a:t> here that viruses and bacteria and parasites and even cells inside people and animals can mutate (ex. some people-like this cat-have an extra toe or two!).</a:t>
            </a:r>
          </a:p>
          <a:p>
            <a:endParaRPr lang="en-US" dirty="0"/>
          </a:p>
          <a:p>
            <a:r>
              <a:rPr lang="en-US"/>
              <a:t>A good tip</a:t>
            </a:r>
            <a:r>
              <a:rPr lang="en-US" baseline="0"/>
              <a:t> here is to have all the students </a:t>
            </a:r>
            <a:r>
              <a:rPr lang="en-US" b="1" baseline="0"/>
              <a:t>repeat the phrase:  “Mutation is Change”. </a:t>
            </a:r>
            <a:r>
              <a:rPr lang="en-US" baseline="0"/>
              <a:t>This phrase can be repeated throughout the class.  (Later on, the students learn that a mutation can strengthen or weaken a virus’ ability to infect a cell and replicate. Sometimes a mutation does not make much of a difference, it is just a benign change. Other times, the difference is important.)</a:t>
            </a:r>
            <a:endParaRPr lang="en-US"/>
          </a:p>
          <a:p>
            <a:endParaRPr lang="en-US"/>
          </a:p>
          <a:p>
            <a:pPr marL="228600" indent="-228600">
              <a:buAutoNum type="arabicPeriod"/>
            </a:pPr>
            <a:endParaRPr lang="en-US" dirty="0"/>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6</a:t>
            </a:fld>
            <a:endParaRPr lang="en-US" dirty="0"/>
          </a:p>
        </p:txBody>
      </p:sp>
    </p:spTree>
    <p:extLst>
      <p:ext uri="{BB962C8B-B14F-4D97-AF65-F5344CB8AC3E}">
        <p14:creationId xmlns:p14="http://schemas.microsoft.com/office/powerpoint/2010/main" val="2262831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Vaccines are meant to strengthen</a:t>
            </a:r>
            <a:r>
              <a:rPr lang="en-US" baseline="0" dirty="0"/>
              <a:t> a body to fight an upcoming germ.  </a:t>
            </a:r>
            <a:r>
              <a:rPr lang="en-US" dirty="0"/>
              <a:t>Note that a person (or animal) who gets a vaccine does not become invincible against that particular germ/microbe (which the vaccine is developed to fight). A person or animal can still get sick from the germ but,</a:t>
            </a:r>
            <a:r>
              <a:rPr lang="en-US" baseline="0" dirty="0"/>
              <a:t> often, not nearly as sick as a person or animal that never received that vaccine.</a:t>
            </a:r>
            <a:endParaRPr lang="en-US" dirty="0"/>
          </a:p>
          <a:p>
            <a:endParaRPr lang="en-US" dirty="0"/>
          </a:p>
          <a:p>
            <a:r>
              <a:rPr lang="en-US" dirty="0"/>
              <a:t>Review that: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i="1" dirty="0"/>
              <a:t>An important point should be made to avoid confusion</a:t>
            </a:r>
            <a:r>
              <a:rPr lang="en-US" dirty="0"/>
              <a:t>:</a:t>
            </a:r>
            <a:r>
              <a:rPr lang="en-US" baseline="0" dirty="0"/>
              <a:t>  a vaccine is NOT a medication.  A vaccine is given BEFORE somebody gets exposed to a germ (ex. virus or bacteria) and a medication (ex. antiviral drug or an antibiotic) is only given AFTER somebody gets sick from that germ.</a:t>
            </a:r>
            <a:endParaRPr lang="en-US" dirty="0"/>
          </a:p>
          <a:p>
            <a:pPr marL="171450" indent="-171450">
              <a:buFontTx/>
              <a:buChar char="-"/>
            </a:pPr>
            <a:r>
              <a:rPr lang="en-US" dirty="0"/>
              <a:t>Both </a:t>
            </a:r>
            <a:r>
              <a:rPr lang="en-US" b="1" dirty="0"/>
              <a:t>veterinarians and (human) doctors </a:t>
            </a:r>
            <a:r>
              <a:rPr lang="en-US" dirty="0"/>
              <a:t>and researchers constantly work together to develop vaccines.</a:t>
            </a:r>
          </a:p>
          <a:p>
            <a:pPr marL="171450" indent="-171450">
              <a:buFontTx/>
              <a:buChar char="-"/>
            </a:pPr>
            <a:r>
              <a:rPr lang="en-US" dirty="0"/>
              <a:t>Medications can be developed from </a:t>
            </a:r>
            <a:r>
              <a:rPr lang="en-US" b="1" dirty="0"/>
              <a:t>plants</a:t>
            </a:r>
            <a:r>
              <a:rPr lang="en-US" dirty="0"/>
              <a:t>, microbes and other items found in the environment.  </a:t>
            </a:r>
          </a:p>
          <a:p>
            <a:pPr marL="0" indent="0">
              <a:buFontTx/>
              <a:buNone/>
            </a:pPr>
            <a:r>
              <a:rPr lang="en-US" dirty="0"/>
              <a:t>       </a:t>
            </a:r>
            <a:r>
              <a:rPr lang="en-US" dirty="0">
                <a:sym typeface="Wingdings" panose="05000000000000000000" pitchFamily="2" charset="2"/>
              </a:rPr>
              <a:t> </a:t>
            </a:r>
            <a:r>
              <a:rPr lang="en-US" dirty="0"/>
              <a:t>Example:</a:t>
            </a:r>
            <a:r>
              <a:rPr lang="en-US" baseline="0" dirty="0"/>
              <a:t> Penicillin </a:t>
            </a:r>
            <a:r>
              <a:rPr lang="en-US" dirty="0">
                <a:hlinkClick r:id="rId3"/>
              </a:rPr>
              <a:t>https://www.kidsdiscover.com/quick-reads/penicillin-found-functional-fungus/</a:t>
            </a:r>
            <a:endParaRPr lang="en-US" dirty="0"/>
          </a:p>
          <a:p>
            <a:pPr marL="171450" indent="-171450">
              <a:buFontTx/>
              <a:buChar char="-"/>
            </a:pPr>
            <a:r>
              <a:rPr lang="en-US" dirty="0"/>
              <a:t>Specialists who work with the environment, people and animals are all </a:t>
            </a:r>
            <a:r>
              <a:rPr lang="en-US" b="1" dirty="0"/>
              <a:t>working together </a:t>
            </a:r>
            <a:r>
              <a:rPr lang="en-US" dirty="0"/>
              <a:t>to make people better protected against diseases. </a:t>
            </a:r>
            <a:r>
              <a:rPr lang="en-US" u="sng" dirty="0"/>
              <a:t>They must communicate efficiently so that they do not waste any time</a:t>
            </a:r>
            <a:r>
              <a:rPr lang="en-US" dirty="0"/>
              <a:t>.  This is</a:t>
            </a:r>
            <a:r>
              <a:rPr lang="en-US" b="1" dirty="0"/>
              <a:t> One Health in action! </a:t>
            </a:r>
          </a:p>
          <a:p>
            <a:endParaRPr lang="en-US" dirty="0"/>
          </a:p>
          <a:p>
            <a:r>
              <a:rPr lang="en-US" b="1" dirty="0"/>
              <a:t>Tip</a:t>
            </a:r>
            <a:r>
              <a:rPr lang="en-US" b="1" baseline="0" dirty="0"/>
              <a:t> for teachers: </a:t>
            </a:r>
            <a:r>
              <a:rPr lang="en-US" baseline="0" dirty="0"/>
              <a:t>u</a:t>
            </a:r>
            <a:r>
              <a:rPr lang="en-US" dirty="0"/>
              <a:t>se an example from a veterinarian’s point of 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dog that receives a vaccine (ex. the rabies vaccine) will not be as sick from the germ it was designed to fight against</a:t>
            </a:r>
            <a:r>
              <a:rPr lang="en-US" baseline="0" dirty="0"/>
              <a:t> </a:t>
            </a:r>
            <a:r>
              <a:rPr lang="en-US" dirty="0"/>
              <a:t>(ex. the rabies virus) compared to a dog that does NOT get the vaccine. The same general principal is true for people.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students ask, for the rabies example- the unvaccinated dog would likely die from the disease IF it gets infected by the rabies virus—and the dog could bite people and spread it-because it is a zoonotic disease). </a:t>
            </a:r>
          </a:p>
        </p:txBody>
      </p:sp>
      <p:sp>
        <p:nvSpPr>
          <p:cNvPr id="4" name="Slide Number Placeholder 3"/>
          <p:cNvSpPr>
            <a:spLocks noGrp="1"/>
          </p:cNvSpPr>
          <p:nvPr>
            <p:ph type="sldNum" sz="quarter" idx="5"/>
          </p:nvPr>
        </p:nvSpPr>
        <p:spPr/>
        <p:txBody>
          <a:bodyPr/>
          <a:lstStyle/>
          <a:p>
            <a:fld id="{30AC14DD-B557-4885-802F-4A059B0FA548}" type="slidenum">
              <a:rPr lang="en-US" smtClean="0"/>
              <a:t>7</a:t>
            </a:fld>
            <a:endParaRPr lang="en-US" dirty="0"/>
          </a:p>
        </p:txBody>
      </p:sp>
    </p:spTree>
    <p:extLst>
      <p:ext uri="{BB962C8B-B14F-4D97-AF65-F5344CB8AC3E}">
        <p14:creationId xmlns:p14="http://schemas.microsoft.com/office/powerpoint/2010/main" val="3590198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Ask</a:t>
            </a:r>
            <a:r>
              <a:rPr lang="en-US" b="0" dirty="0"/>
              <a:t> the students: “what are the three parts of One Health?” (Answer: human health, animal health, and environmental health)</a:t>
            </a:r>
            <a:endParaRPr lang="en-US" b="1" dirty="0"/>
          </a:p>
          <a:p>
            <a:endParaRPr lang="en-US" dirty="0"/>
          </a:p>
          <a:p>
            <a:r>
              <a:rPr lang="en-US" dirty="0"/>
              <a:t>Say</a:t>
            </a:r>
            <a:r>
              <a:rPr lang="en-US" baseline="0" dirty="0"/>
              <a:t> that t</a:t>
            </a:r>
            <a:r>
              <a:rPr lang="en-US" dirty="0"/>
              <a:t>his is a picture of a busy and </a:t>
            </a:r>
            <a:r>
              <a:rPr lang="en-US" b="1" u="sng" dirty="0"/>
              <a:t>healthy</a:t>
            </a:r>
            <a:r>
              <a:rPr lang="en-US" dirty="0"/>
              <a:t> forest.  The animals are evenly spread out and there is no stress to any of the animals.  The trees look healthy too.</a:t>
            </a:r>
          </a:p>
          <a:p>
            <a:br>
              <a:rPr lang="en-US" dirty="0"/>
            </a:br>
            <a:r>
              <a:rPr lang="en-US" dirty="0"/>
              <a:t>(The teacher can discuss that clean water also plays a role in this forest ecosystem. This slide covers </a:t>
            </a:r>
            <a:r>
              <a:rPr lang="en-US" u="sng" dirty="0"/>
              <a:t>UN Sustainable Development Goals </a:t>
            </a:r>
            <a:r>
              <a:rPr lang="en-US" dirty="0"/>
              <a:t>of “Clean Water and Sanitation” and “Life on Land”.)</a:t>
            </a:r>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8</a:t>
            </a:fld>
            <a:endParaRPr lang="en-US" dirty="0"/>
          </a:p>
        </p:txBody>
      </p:sp>
    </p:spTree>
    <p:extLst>
      <p:ext uri="{BB962C8B-B14F-4D97-AF65-F5344CB8AC3E}">
        <p14:creationId xmlns:p14="http://schemas.microsoft.com/office/powerpoint/2010/main" val="4010947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a:t>
            </a:r>
            <a:r>
              <a:rPr lang="en-US" baseline="0" dirty="0"/>
              <a:t> the students:  </a:t>
            </a:r>
          </a:p>
          <a:p>
            <a:pPr marL="228600" indent="-228600">
              <a:buAutoNum type="arabicPeriod"/>
            </a:pPr>
            <a:r>
              <a:rPr lang="en-US" baseline="0" dirty="0"/>
              <a:t>“</a:t>
            </a:r>
            <a:r>
              <a:rPr lang="en-US" dirty="0"/>
              <a:t>Why are there less trees?”</a:t>
            </a:r>
            <a:r>
              <a:rPr lang="en-US" baseline="0" dirty="0"/>
              <a:t>  (Either from deforestation due to people or because of climate change which makes life for those plants more difficult in that area of the world.)  </a:t>
            </a:r>
          </a:p>
          <a:p>
            <a:pPr marL="228600" indent="-228600">
              <a:buAutoNum type="arabicPeriod"/>
            </a:pPr>
            <a:r>
              <a:rPr lang="en-US" baseline="0" dirty="0"/>
              <a:t>“</a:t>
            </a:r>
            <a:r>
              <a:rPr lang="en-US" dirty="0"/>
              <a:t>Where are the animals going when there are less trees?”  (They are starting to crowd together</a:t>
            </a:r>
            <a:r>
              <a:rPr lang="en-US" baseline="0" dirty="0"/>
              <a:t> </a:t>
            </a:r>
            <a:r>
              <a:rPr lang="en-US" dirty="0"/>
              <a:t>in a smaller area.  They</a:t>
            </a:r>
            <a:r>
              <a:rPr lang="en-US" baseline="0" dirty="0"/>
              <a:t> are </a:t>
            </a:r>
            <a:r>
              <a:rPr lang="en-US" dirty="0"/>
              <a:t>more stressed because they have more competition for food/shelter and have less space to live in.  Some animals</a:t>
            </a:r>
            <a:r>
              <a:rPr lang="en-US" baseline="0" dirty="0"/>
              <a:t> are </a:t>
            </a:r>
            <a:r>
              <a:rPr lang="en-US" dirty="0"/>
              <a:t>even leaving the forest to find food and are now near people).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teacher can discuss that water quality also plays a role in this changing ecosystem.  If animals drink dirty water that is contaminated by either people or animals then they can get sick. Besides</a:t>
            </a:r>
            <a:r>
              <a:rPr lang="en-US" baseline="0" dirty="0"/>
              <a:t> deforestation, the teacher can discuss how Climate Change can alter natural habitats and lead to animals (including insects) move into new territories. </a:t>
            </a:r>
            <a:r>
              <a:rPr lang="en-US" dirty="0"/>
              <a:t>This slide would then cover the </a:t>
            </a:r>
            <a:r>
              <a:rPr lang="en-US" u="sng" dirty="0"/>
              <a:t>UN Sustainable Development Goals</a:t>
            </a:r>
            <a:r>
              <a:rPr lang="en-US" u="none" dirty="0"/>
              <a:t> </a:t>
            </a:r>
            <a:r>
              <a:rPr lang="en-US" dirty="0"/>
              <a:t>of “Climate Action”, “</a:t>
            </a:r>
            <a:r>
              <a:rPr lang="en-US" sz="1200" b="0" kern="1200" dirty="0">
                <a:solidFill>
                  <a:schemeClr val="tx1"/>
                </a:solidFill>
                <a:effectLst/>
                <a:latin typeface="+mn-lt"/>
                <a:ea typeface="+mn-ea"/>
                <a:cs typeface="+mn-cs"/>
              </a:rPr>
              <a:t>Affordable and Clean Energy”, “Sustainable Cities and Communities”, “Responsible Consumption and Production”,</a:t>
            </a:r>
            <a:r>
              <a:rPr lang="en-US" dirty="0"/>
              <a:t> “Clean Water and Sanitation” and “Life on Land”.)</a:t>
            </a:r>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9</a:t>
            </a:fld>
            <a:endParaRPr lang="en-US" dirty="0"/>
          </a:p>
        </p:txBody>
      </p:sp>
    </p:spTree>
    <p:extLst>
      <p:ext uri="{BB962C8B-B14F-4D97-AF65-F5344CB8AC3E}">
        <p14:creationId xmlns:p14="http://schemas.microsoft.com/office/powerpoint/2010/main" val="3679840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a:t>
            </a:r>
            <a:r>
              <a:rPr lang="en-US" dirty="0"/>
              <a:t> the students: </a:t>
            </a:r>
          </a:p>
          <a:p>
            <a:pPr marL="228600" indent="-228600">
              <a:buAutoNum type="arabicPeriod"/>
            </a:pPr>
            <a:r>
              <a:rPr lang="en-US" dirty="0"/>
              <a:t>“What changes</a:t>
            </a:r>
            <a:r>
              <a:rPr lang="en-US" baseline="0" dirty="0"/>
              <a:t> do you see with this slide compared to the previous slide?” (there are more people, less trees, more animals near people). Note that there are no actual changes to the number of animals between the slides.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“What is a zoonotic disease?”  </a:t>
            </a:r>
            <a:r>
              <a:rPr lang="en-US" dirty="0"/>
              <a:t>Review that, in this slide, there are more people in the area where animals have been living.  </a:t>
            </a:r>
            <a:r>
              <a:rPr lang="en-US" b="1" dirty="0"/>
              <a:t>This is an area where zoonotic diseases can easily “spill over” and spread</a:t>
            </a:r>
            <a:r>
              <a:rPr lang="en-US" dirty="0"/>
              <a:t> between animals and people.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teacher can discuss that water quality also plays a role in this changing ecosystem.  If animals drink dirty water that is contaminated by either people or animals then they can get sick. Besides</a:t>
            </a:r>
            <a:r>
              <a:rPr lang="en-US" baseline="0" dirty="0"/>
              <a:t> deforestation, the teacher can discuss how Climate Change can alter natural habitats and lead to animals (including insects) move into new territories. </a:t>
            </a:r>
            <a:r>
              <a:rPr lang="en-US" dirty="0"/>
              <a:t>This slide would then cover the </a:t>
            </a:r>
            <a:r>
              <a:rPr lang="en-US" u="sng" dirty="0"/>
              <a:t>UN Sustainable Development Goals</a:t>
            </a:r>
            <a:r>
              <a:rPr lang="en-US" u="none" dirty="0"/>
              <a:t> </a:t>
            </a:r>
            <a:r>
              <a:rPr lang="en-US" dirty="0"/>
              <a:t>of “Climate Action”, “</a:t>
            </a:r>
            <a:r>
              <a:rPr lang="en-US" sz="1200" b="0" kern="1200" dirty="0">
                <a:solidFill>
                  <a:schemeClr val="tx1"/>
                </a:solidFill>
                <a:effectLst/>
                <a:latin typeface="+mn-lt"/>
                <a:ea typeface="+mn-ea"/>
                <a:cs typeface="+mn-cs"/>
              </a:rPr>
              <a:t>Affordable and Clean Energy”, “Sustainable Cities and Communities”, “Responsible Consumption and Production”,</a:t>
            </a:r>
            <a:r>
              <a:rPr lang="en-US" dirty="0"/>
              <a:t> “Clean Water and Sanitation” and “Life on Land”.)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10</a:t>
            </a:fld>
            <a:endParaRPr lang="en-US" dirty="0"/>
          </a:p>
        </p:txBody>
      </p:sp>
    </p:spTree>
    <p:extLst>
      <p:ext uri="{BB962C8B-B14F-4D97-AF65-F5344CB8AC3E}">
        <p14:creationId xmlns:p14="http://schemas.microsoft.com/office/powerpoint/2010/main" val="2171945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a:t>
            </a:r>
            <a:r>
              <a:rPr lang="en-US" b="0" dirty="0"/>
              <a:t>that the b</a:t>
            </a:r>
            <a:r>
              <a:rPr lang="en-US" dirty="0"/>
              <a:t>irds are either leaving the smaller forest or they are dying because</a:t>
            </a:r>
            <a:r>
              <a:rPr lang="en-US" baseline="0" dirty="0"/>
              <a:t> of the </a:t>
            </a:r>
            <a:r>
              <a:rPr lang="en-US" dirty="0"/>
              <a:t>increased competition for food and shelter (trees).</a:t>
            </a:r>
          </a:p>
          <a:p>
            <a:endParaRPr lang="en-US" dirty="0"/>
          </a:p>
          <a:p>
            <a:r>
              <a:rPr lang="en-US" dirty="0"/>
              <a:t>Climate change can further shrink an animal’s habitat and lead to species extinction by changing what plants grow in the area or make the temperature unsuitable for life for that (animal or plant) species.  Climate change affects animals, people and plants in this way.  </a:t>
            </a:r>
          </a:p>
          <a:p>
            <a:endParaRPr lang="en-US" dirty="0"/>
          </a:p>
          <a:p>
            <a:r>
              <a:rPr lang="en-US" dirty="0"/>
              <a:t>(This slide addresses </a:t>
            </a:r>
            <a:r>
              <a:rPr lang="en-US" u="sng" dirty="0"/>
              <a:t>UN Sustainable Development Goal</a:t>
            </a:r>
            <a:r>
              <a:rPr lang="en-US" dirty="0"/>
              <a:t>: “Climate Action”)</a:t>
            </a:r>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11</a:t>
            </a:fld>
            <a:endParaRPr lang="en-US" dirty="0"/>
          </a:p>
        </p:txBody>
      </p:sp>
    </p:spTree>
    <p:extLst>
      <p:ext uri="{BB962C8B-B14F-4D97-AF65-F5344CB8AC3E}">
        <p14:creationId xmlns:p14="http://schemas.microsoft.com/office/powerpoint/2010/main" val="701919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and contrast this slide with the previous slide. Slowly</a:t>
            </a:r>
            <a:r>
              <a:rPr lang="en-US" baseline="0" dirty="0"/>
              <a:t> g</a:t>
            </a:r>
            <a:r>
              <a:rPr lang="en-US" dirty="0"/>
              <a:t>o back-and-forth several times.</a:t>
            </a:r>
          </a:p>
          <a:p>
            <a:endParaRPr lang="en-US" dirty="0"/>
          </a:p>
          <a:p>
            <a:r>
              <a:rPr lang="en-US" b="1" dirty="0"/>
              <a:t>Ask</a:t>
            </a:r>
            <a:r>
              <a:rPr lang="en-US" dirty="0"/>
              <a:t> students if they can name</a:t>
            </a:r>
            <a:r>
              <a:rPr lang="en-US" baseline="0" dirty="0"/>
              <a:t> t</a:t>
            </a:r>
            <a:r>
              <a:rPr lang="en-US" dirty="0"/>
              <a:t>he 5 changes between the two slides. (The answers are in the “notes” section of the next slide.)</a:t>
            </a:r>
          </a:p>
        </p:txBody>
      </p:sp>
      <p:sp>
        <p:nvSpPr>
          <p:cNvPr id="4" name="Slide Number Placeholder 3"/>
          <p:cNvSpPr>
            <a:spLocks noGrp="1"/>
          </p:cNvSpPr>
          <p:nvPr>
            <p:ph type="sldNum" sz="quarter" idx="5"/>
          </p:nvPr>
        </p:nvSpPr>
        <p:spPr/>
        <p:txBody>
          <a:bodyPr/>
          <a:lstStyle/>
          <a:p>
            <a:fld id="{30AC14DD-B557-4885-802F-4A059B0FA548}" type="slidenum">
              <a:rPr lang="en-US" smtClean="0"/>
              <a:t>12</a:t>
            </a:fld>
            <a:endParaRPr lang="en-US" dirty="0"/>
          </a:p>
        </p:txBody>
      </p:sp>
    </p:spTree>
    <p:extLst>
      <p:ext uri="{BB962C8B-B14F-4D97-AF65-F5344CB8AC3E}">
        <p14:creationId xmlns:p14="http://schemas.microsoft.com/office/powerpoint/2010/main" val="3431934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answers:</a:t>
            </a:r>
          </a:p>
          <a:p>
            <a:r>
              <a:rPr lang="en-US" dirty="0"/>
              <a:t>No more birds– because too much competition for food and</a:t>
            </a:r>
            <a:r>
              <a:rPr lang="en-US" baseline="0" dirty="0"/>
              <a:t> shelter (due to habitat loss)</a:t>
            </a:r>
            <a:endParaRPr lang="en-US" dirty="0"/>
          </a:p>
          <a:p>
            <a:endParaRPr lang="en-US" dirty="0"/>
          </a:p>
          <a:p>
            <a:r>
              <a:rPr lang="en-US" dirty="0"/>
              <a:t>Less trees– because either people are chopping them down or because some birds are responsible for eating fruits and dispersing seeds and they can serve</a:t>
            </a:r>
            <a:r>
              <a:rPr lang="en-US" baseline="0" dirty="0"/>
              <a:t> as pollinators</a:t>
            </a:r>
          </a:p>
          <a:p>
            <a:endParaRPr lang="en-US" dirty="0"/>
          </a:p>
          <a:p>
            <a:r>
              <a:rPr lang="en-US" dirty="0"/>
              <a:t>More mice– because other types of birds eat mice and when there are no longer these birds</a:t>
            </a:r>
            <a:r>
              <a:rPr lang="en-US" baseline="0" dirty="0"/>
              <a:t> in the forest, the</a:t>
            </a:r>
            <a:r>
              <a:rPr lang="en-US" dirty="0"/>
              <a:t> mouse population increases</a:t>
            </a:r>
          </a:p>
          <a:p>
            <a:endParaRPr lang="en-US" dirty="0"/>
          </a:p>
          <a:p>
            <a:r>
              <a:rPr lang="en-US" dirty="0"/>
              <a:t>More foxes- when the mouse population increases, there are more mice for foxes to eat</a:t>
            </a:r>
          </a:p>
          <a:p>
            <a:endParaRPr lang="en-US" dirty="0"/>
          </a:p>
          <a:p>
            <a:r>
              <a:rPr lang="en-US" dirty="0"/>
              <a:t>More animals in human areas- because the animals</a:t>
            </a:r>
            <a:r>
              <a:rPr lang="en-US" baseline="0" dirty="0"/>
              <a:t> </a:t>
            </a:r>
            <a:r>
              <a:rPr lang="en-US" dirty="0"/>
              <a:t>have no other choice (their home is gone or it is easier for them to survive/find food near people)</a:t>
            </a:r>
            <a:r>
              <a:rPr lang="en-US" baseline="0" dirty="0"/>
              <a:t>.  </a:t>
            </a:r>
            <a:r>
              <a:rPr lang="en-US" b="1" dirty="0"/>
              <a:t>Emphasize that this situation can increase the spread of zoonotic diseases. </a:t>
            </a:r>
          </a:p>
        </p:txBody>
      </p:sp>
      <p:sp>
        <p:nvSpPr>
          <p:cNvPr id="4" name="Slide Number Placeholder 3"/>
          <p:cNvSpPr>
            <a:spLocks noGrp="1"/>
          </p:cNvSpPr>
          <p:nvPr>
            <p:ph type="sldNum" sz="quarter" idx="5"/>
          </p:nvPr>
        </p:nvSpPr>
        <p:spPr/>
        <p:txBody>
          <a:bodyPr/>
          <a:lstStyle/>
          <a:p>
            <a:fld id="{30AC14DD-B557-4885-802F-4A059B0FA548}" type="slidenum">
              <a:rPr lang="en-US" smtClean="0"/>
              <a:t>13</a:t>
            </a:fld>
            <a:endParaRPr lang="en-US" dirty="0"/>
          </a:p>
        </p:txBody>
      </p:sp>
    </p:spTree>
    <p:extLst>
      <p:ext uri="{BB962C8B-B14F-4D97-AF65-F5344CB8AC3E}">
        <p14:creationId xmlns:p14="http://schemas.microsoft.com/office/powerpoint/2010/main" val="4238609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terms zoonotic and mutation (on the next two slides)</a:t>
            </a:r>
          </a:p>
        </p:txBody>
      </p:sp>
      <p:sp>
        <p:nvSpPr>
          <p:cNvPr id="4" name="Slide Number Placeholder 3"/>
          <p:cNvSpPr>
            <a:spLocks noGrp="1"/>
          </p:cNvSpPr>
          <p:nvPr>
            <p:ph type="sldNum" sz="quarter" idx="5"/>
          </p:nvPr>
        </p:nvSpPr>
        <p:spPr/>
        <p:txBody>
          <a:bodyPr/>
          <a:lstStyle/>
          <a:p>
            <a:fld id="{30AC14DD-B557-4885-802F-4A059B0FA548}" type="slidenum">
              <a:rPr lang="en-US" smtClean="0"/>
              <a:t>14</a:t>
            </a:fld>
            <a:endParaRPr lang="en-US" dirty="0"/>
          </a:p>
        </p:txBody>
      </p:sp>
    </p:spTree>
    <p:extLst>
      <p:ext uri="{BB962C8B-B14F-4D97-AF65-F5344CB8AC3E}">
        <p14:creationId xmlns:p14="http://schemas.microsoft.com/office/powerpoint/2010/main" val="144336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Review</a:t>
            </a:r>
            <a:r>
              <a:rPr lang="en-US" dirty="0"/>
              <a:t> quickly: This is a disease that can jump between different species and into people.</a:t>
            </a:r>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15</a:t>
            </a:fld>
            <a:endParaRPr lang="en-US" dirty="0"/>
          </a:p>
        </p:txBody>
      </p:sp>
    </p:spTree>
    <p:extLst>
      <p:ext uri="{BB962C8B-B14F-4D97-AF65-F5344CB8AC3E}">
        <p14:creationId xmlns:p14="http://schemas.microsoft.com/office/powerpoint/2010/main" val="751165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a:t>
            </a:r>
            <a:r>
              <a:rPr lang="en-US" dirty="0"/>
              <a:t> quickly.</a:t>
            </a:r>
          </a:p>
        </p:txBody>
      </p:sp>
      <p:sp>
        <p:nvSpPr>
          <p:cNvPr id="4" name="Slide Number Placeholder 3"/>
          <p:cNvSpPr>
            <a:spLocks noGrp="1"/>
          </p:cNvSpPr>
          <p:nvPr>
            <p:ph type="sldNum" sz="quarter" idx="5"/>
          </p:nvPr>
        </p:nvSpPr>
        <p:spPr/>
        <p:txBody>
          <a:bodyPr/>
          <a:lstStyle/>
          <a:p>
            <a:fld id="{30AC14DD-B557-4885-802F-4A059B0FA548}" type="slidenum">
              <a:rPr lang="en-US" smtClean="0"/>
              <a:t>16</a:t>
            </a:fld>
            <a:endParaRPr lang="en-US" dirty="0"/>
          </a:p>
        </p:txBody>
      </p:sp>
    </p:spTree>
    <p:extLst>
      <p:ext uri="{BB962C8B-B14F-4D97-AF65-F5344CB8AC3E}">
        <p14:creationId xmlns:p14="http://schemas.microsoft.com/office/powerpoint/2010/main" val="3730866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a:t>
            </a:r>
            <a:r>
              <a:rPr lang="en-US" dirty="0"/>
              <a:t> that:</a:t>
            </a:r>
          </a:p>
          <a:p>
            <a:r>
              <a:rPr lang="en-US" dirty="0"/>
              <a:t> A model is like play-pretend.  It sometimes helps scientists guess the future so that we can stay healthy (ex. scientists create models that try to guess that ‘x’ amount of people will be sick from a virus, therefore we all need to practice social distancing for ‘y’ amount of time).</a:t>
            </a:r>
          </a:p>
          <a:p>
            <a:endParaRPr lang="en-US" dirty="0"/>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17</a:t>
            </a:fld>
            <a:endParaRPr lang="en-US" dirty="0"/>
          </a:p>
        </p:txBody>
      </p:sp>
    </p:spTree>
    <p:extLst>
      <p:ext uri="{BB962C8B-B14F-4D97-AF65-F5344CB8AC3E}">
        <p14:creationId xmlns:p14="http://schemas.microsoft.com/office/powerpoint/2010/main" val="3930175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a:t>
            </a:r>
            <a:r>
              <a:rPr lang="en-US" baseline="0" dirty="0"/>
              <a:t> that “mutation is change”.  </a:t>
            </a:r>
            <a:r>
              <a:rPr lang="en-US" b="1" baseline="0" dirty="0"/>
              <a:t>Ask </a:t>
            </a:r>
            <a:r>
              <a:rPr lang="en-US" b="0" baseline="0" dirty="0"/>
              <a:t>for 2-3 volunteers to quickly read this bold sentence five times.</a:t>
            </a:r>
            <a:endParaRPr lang="en-US" baseline="0" dirty="0"/>
          </a:p>
          <a:p>
            <a:r>
              <a:rPr lang="en-US" dirty="0"/>
              <a:t>This tongue-twister serves as a model for a type of mutation- the simplest kind of mutations called “point</a:t>
            </a:r>
            <a:r>
              <a:rPr lang="en-US" baseline="0" dirty="0"/>
              <a:t> mutations”</a:t>
            </a:r>
            <a:r>
              <a:rPr lang="en-US" dirty="0"/>
              <a:t>.  </a:t>
            </a:r>
          </a:p>
        </p:txBody>
      </p:sp>
      <p:sp>
        <p:nvSpPr>
          <p:cNvPr id="4" name="Slide Number Placeholder 3"/>
          <p:cNvSpPr>
            <a:spLocks noGrp="1"/>
          </p:cNvSpPr>
          <p:nvPr>
            <p:ph type="sldNum" sz="quarter" idx="5"/>
          </p:nvPr>
        </p:nvSpPr>
        <p:spPr/>
        <p:txBody>
          <a:bodyPr/>
          <a:lstStyle/>
          <a:p>
            <a:fld id="{30AC14DD-B557-4885-802F-4A059B0FA548}" type="slidenum">
              <a:rPr lang="en-US" smtClean="0"/>
              <a:t>18</a:t>
            </a:fld>
            <a:endParaRPr lang="en-US" dirty="0"/>
          </a:p>
        </p:txBody>
      </p:sp>
    </p:spTree>
    <p:extLst>
      <p:ext uri="{BB962C8B-B14F-4D97-AF65-F5344CB8AC3E}">
        <p14:creationId xmlns:p14="http://schemas.microsoft.com/office/powerpoint/2010/main" val="2186183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Explain </a:t>
            </a:r>
            <a:r>
              <a:rPr lang="en-US" dirty="0"/>
              <a:t>that another way viruses can mutate is by mixing in an animal (ex. a pig,</a:t>
            </a:r>
            <a:r>
              <a:rPr lang="en-US" baseline="0" dirty="0"/>
              <a:t> bat)</a:t>
            </a:r>
            <a:r>
              <a:rPr lang="en-US" dirty="0"/>
              <a:t>.  Review that this “animal” could also be a person!</a:t>
            </a:r>
          </a:p>
          <a:p>
            <a:endParaRPr lang="en-US" dirty="0"/>
          </a:p>
          <a:p>
            <a:r>
              <a:rPr lang="en-US" dirty="0"/>
              <a:t>The first animal example here is a pig.  This is because</a:t>
            </a:r>
            <a:r>
              <a:rPr lang="en-US" baseline="0" dirty="0"/>
              <a:t> swine flu (an influenza virus) occurred after a pig combined different viruses inside of itself. (A pig can mix bird, human and pig viruses! </a:t>
            </a:r>
            <a:r>
              <a:rPr lang="en-US" dirty="0">
                <a:hlinkClick r:id="rId3"/>
              </a:rPr>
              <a:t>https://www.ncbi.nlm.nih.gov/pubmed/19565018</a:t>
            </a:r>
            <a:r>
              <a:rPr lang="en-US" baseline="0" dirty="0"/>
              <a:t>)</a:t>
            </a:r>
          </a:p>
          <a:p>
            <a:endParaRPr lang="en-US" baseline="0" dirty="0"/>
          </a:p>
          <a:p>
            <a:r>
              <a:rPr lang="en-US" baseline="0" dirty="0"/>
              <a:t>The second animal example here is a bat. </a:t>
            </a:r>
            <a:r>
              <a:rPr lang="en-US" b="1" baseline="0" dirty="0">
                <a:solidFill>
                  <a:srgbClr val="FF0000"/>
                </a:solidFill>
              </a:rPr>
              <a:t>Ask</a:t>
            </a:r>
            <a:r>
              <a:rPr lang="en-US" b="0" baseline="0" dirty="0">
                <a:solidFill>
                  <a:srgbClr val="FF0000"/>
                </a:solidFill>
              </a:rPr>
              <a:t> the students </a:t>
            </a:r>
            <a:r>
              <a:rPr lang="en-US" baseline="0" dirty="0"/>
              <a:t>if a bat is responsible for something like this, what can be done about it? (Some students here say to keep your distance—which is the correct answer-- and other students say to kill the bats.  As a response to that second answer, the next slide is presented- saying that bats are VERY important for the ecosystem!)</a:t>
            </a:r>
            <a:endParaRPr lang="en-US" dirty="0"/>
          </a:p>
          <a:p>
            <a:endParaRPr lang="en-US" dirty="0"/>
          </a:p>
          <a:p>
            <a:r>
              <a:rPr lang="en-US" dirty="0"/>
              <a:t>For the teacher: t</a:t>
            </a:r>
            <a:r>
              <a:rPr lang="en-US" b="0" baseline="0" dirty="0"/>
              <a:t>his slide models a style of mutation called g</a:t>
            </a:r>
            <a:r>
              <a:rPr lang="en-US" dirty="0"/>
              <a:t>enetic reassortment </a:t>
            </a:r>
            <a:r>
              <a:rPr lang="en-US" baseline="0" dirty="0"/>
              <a:t>(and, </a:t>
            </a:r>
            <a:r>
              <a:rPr lang="en-US" dirty="0"/>
              <a:t>more specifically, “antigenic shift”).  Through “genetic reassortment”, a new virus can be made.</a:t>
            </a:r>
          </a:p>
        </p:txBody>
      </p:sp>
      <p:sp>
        <p:nvSpPr>
          <p:cNvPr id="4" name="Slide Number Placeholder 3"/>
          <p:cNvSpPr>
            <a:spLocks noGrp="1"/>
          </p:cNvSpPr>
          <p:nvPr>
            <p:ph type="sldNum" sz="quarter" idx="5"/>
          </p:nvPr>
        </p:nvSpPr>
        <p:spPr/>
        <p:txBody>
          <a:bodyPr/>
          <a:lstStyle/>
          <a:p>
            <a:fld id="{30AC14DD-B557-4885-802F-4A059B0FA548}" type="slidenum">
              <a:rPr lang="en-US" smtClean="0"/>
              <a:t>19</a:t>
            </a:fld>
            <a:endParaRPr lang="en-US" dirty="0"/>
          </a:p>
        </p:txBody>
      </p:sp>
    </p:spTree>
    <p:extLst>
      <p:ext uri="{BB962C8B-B14F-4D97-AF65-F5344CB8AC3E}">
        <p14:creationId xmlns:p14="http://schemas.microsoft.com/office/powerpoint/2010/main" val="1343231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previous slide, a bat was the second example.  Keep in mind bats are very important- they eat insects and they are pollinators and disperse seeds.</a:t>
            </a:r>
          </a:p>
          <a:p>
            <a:endParaRPr lang="en-US" dirty="0"/>
          </a:p>
          <a:p>
            <a:r>
              <a:rPr lang="en-US" dirty="0"/>
              <a:t>For more information on this topic:</a:t>
            </a:r>
          </a:p>
          <a:p>
            <a:r>
              <a:rPr lang="en-US" dirty="0"/>
              <a:t>General information: </a:t>
            </a:r>
            <a:r>
              <a:rPr lang="en-US" dirty="0">
                <a:hlinkClick r:id="rId3"/>
              </a:rPr>
              <a:t>https://www.bats.org.uk/about-bats/why-bats-matter</a:t>
            </a:r>
            <a:endParaRPr lang="en-US" dirty="0"/>
          </a:p>
          <a:p>
            <a:r>
              <a:rPr lang="en-US" dirty="0"/>
              <a:t>PDF for bats that live in caves (and mentions White-Nose Syndrome): </a:t>
            </a:r>
            <a:r>
              <a:rPr lang="en-US" dirty="0">
                <a:hlinkClick r:id="rId4"/>
              </a:rPr>
              <a:t>https://www.fs.fed.us/biology/resources/pubs/tes/wns-brochure8310.pdf</a:t>
            </a:r>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20</a:t>
            </a:fld>
            <a:endParaRPr lang="en-US" dirty="0"/>
          </a:p>
        </p:txBody>
      </p:sp>
    </p:spTree>
    <p:extLst>
      <p:ext uri="{BB962C8B-B14F-4D97-AF65-F5344CB8AC3E}">
        <p14:creationId xmlns:p14="http://schemas.microsoft.com/office/powerpoint/2010/main" val="4107108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activity models another</a:t>
            </a:r>
            <a:r>
              <a:rPr lang="en-US" baseline="0" dirty="0"/>
              <a:t> way a virus can mutate, called </a:t>
            </a:r>
            <a:r>
              <a:rPr lang="en-US" dirty="0"/>
              <a:t>genetic reassortment.)</a:t>
            </a:r>
          </a:p>
        </p:txBody>
      </p:sp>
      <p:sp>
        <p:nvSpPr>
          <p:cNvPr id="4" name="Slide Number Placeholder 3"/>
          <p:cNvSpPr>
            <a:spLocks noGrp="1"/>
          </p:cNvSpPr>
          <p:nvPr>
            <p:ph type="sldNum" sz="quarter" idx="5"/>
          </p:nvPr>
        </p:nvSpPr>
        <p:spPr/>
        <p:txBody>
          <a:bodyPr/>
          <a:lstStyle/>
          <a:p>
            <a:fld id="{30AC14DD-B557-4885-802F-4A059B0FA548}" type="slidenum">
              <a:rPr lang="en-US" smtClean="0"/>
              <a:t>21</a:t>
            </a:fld>
            <a:endParaRPr lang="en-US" dirty="0"/>
          </a:p>
        </p:txBody>
      </p:sp>
    </p:spTree>
    <p:extLst>
      <p:ext uri="{BB962C8B-B14F-4D97-AF65-F5344CB8AC3E}">
        <p14:creationId xmlns:p14="http://schemas.microsoft.com/office/powerpoint/2010/main" val="2573619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activity models genetic reassortment.</a:t>
            </a:r>
          </a:p>
          <a:p>
            <a:endParaRPr lang="en-US" dirty="0"/>
          </a:p>
          <a:p>
            <a:r>
              <a:rPr lang="en-US" dirty="0"/>
              <a:t>The students</a:t>
            </a:r>
            <a:r>
              <a:rPr lang="en-US" baseline="0" dirty="0"/>
              <a:t> will eventually be filling in blanks in a similar sentence.  The next slide demonstrates an example of what the students will eventually do themselves.</a:t>
            </a:r>
            <a:endParaRPr lang="en-US" dirty="0"/>
          </a:p>
        </p:txBody>
      </p:sp>
      <p:sp>
        <p:nvSpPr>
          <p:cNvPr id="4" name="Slide Number Placeholder 3"/>
          <p:cNvSpPr>
            <a:spLocks noGrp="1"/>
          </p:cNvSpPr>
          <p:nvPr>
            <p:ph type="sldNum" sz="quarter" idx="10"/>
          </p:nvPr>
        </p:nvSpPr>
        <p:spPr/>
        <p:txBody>
          <a:bodyPr/>
          <a:lstStyle/>
          <a:p>
            <a:fld id="{30AC14DD-B557-4885-802F-4A059B0FA548}" type="slidenum">
              <a:rPr lang="en-US" smtClean="0"/>
              <a:t>22</a:t>
            </a:fld>
            <a:endParaRPr lang="en-US" dirty="0"/>
          </a:p>
        </p:txBody>
      </p:sp>
    </p:spTree>
    <p:extLst>
      <p:ext uri="{BB962C8B-B14F-4D97-AF65-F5344CB8AC3E}">
        <p14:creationId xmlns:p14="http://schemas.microsoft.com/office/powerpoint/2010/main" val="2095768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Review</a:t>
            </a:r>
            <a:r>
              <a:rPr lang="en-US" b="0" baseline="0" dirty="0"/>
              <a:t> </a:t>
            </a:r>
            <a:r>
              <a:rPr lang="en-US" baseline="0" dirty="0"/>
              <a:t>that the red sentence is like the red virus.  The blue sentence is like the blue virus.  What happens when we combine these two sentences together to make a mutated sentence? (see next slide)</a:t>
            </a:r>
            <a:endParaRPr lang="en-US" dirty="0"/>
          </a:p>
        </p:txBody>
      </p:sp>
      <p:sp>
        <p:nvSpPr>
          <p:cNvPr id="4" name="Slide Number Placeholder 3"/>
          <p:cNvSpPr>
            <a:spLocks noGrp="1"/>
          </p:cNvSpPr>
          <p:nvPr>
            <p:ph type="sldNum" sz="quarter" idx="10"/>
          </p:nvPr>
        </p:nvSpPr>
        <p:spPr/>
        <p:txBody>
          <a:bodyPr/>
          <a:lstStyle/>
          <a:p>
            <a:fld id="{30AC14DD-B557-4885-802F-4A059B0FA548}" type="slidenum">
              <a:rPr lang="en-US" smtClean="0"/>
              <a:t>23</a:t>
            </a:fld>
            <a:endParaRPr lang="en-US" dirty="0"/>
          </a:p>
        </p:txBody>
      </p:sp>
    </p:spTree>
    <p:extLst>
      <p:ext uri="{BB962C8B-B14F-4D97-AF65-F5344CB8AC3E}">
        <p14:creationId xmlns:p14="http://schemas.microsoft.com/office/powerpoint/2010/main" val="3474250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Review </a:t>
            </a:r>
            <a:r>
              <a:rPr lang="en-US" dirty="0"/>
              <a:t>the example of the mutated sentences. </a:t>
            </a:r>
          </a:p>
        </p:txBody>
      </p:sp>
      <p:sp>
        <p:nvSpPr>
          <p:cNvPr id="4" name="Slide Number Placeholder 3"/>
          <p:cNvSpPr>
            <a:spLocks noGrp="1"/>
          </p:cNvSpPr>
          <p:nvPr>
            <p:ph type="sldNum" sz="quarter" idx="10"/>
          </p:nvPr>
        </p:nvSpPr>
        <p:spPr/>
        <p:txBody>
          <a:bodyPr/>
          <a:lstStyle/>
          <a:p>
            <a:fld id="{30AC14DD-B557-4885-802F-4A059B0FA548}" type="slidenum">
              <a:rPr lang="en-US" smtClean="0"/>
              <a:t>24</a:t>
            </a:fld>
            <a:endParaRPr lang="en-US" dirty="0"/>
          </a:p>
        </p:txBody>
      </p:sp>
    </p:spTree>
    <p:extLst>
      <p:ext uri="{BB962C8B-B14F-4D97-AF65-F5344CB8AC3E}">
        <p14:creationId xmlns:p14="http://schemas.microsoft.com/office/powerpoint/2010/main" val="4407400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 </a:t>
            </a:r>
            <a:r>
              <a:rPr lang="en-US" b="0" baseline="0" dirty="0"/>
              <a:t>the students to use the chat box and </a:t>
            </a:r>
            <a:r>
              <a:rPr lang="en-US" dirty="0"/>
              <a:t>write the </a:t>
            </a:r>
            <a:r>
              <a:rPr lang="en-US" baseline="0" dirty="0"/>
              <a:t>entire sentence with the blanks filled in (ideally, the new words are written in CAPITAL LETTERS).  Have the students submit their entry to “everybody” in the chat.</a:t>
            </a:r>
          </a:p>
          <a:p>
            <a:endParaRPr lang="en-US" dirty="0"/>
          </a:p>
          <a:p>
            <a:r>
              <a:rPr lang="en-US" dirty="0"/>
              <a:t>If</a:t>
            </a:r>
            <a:r>
              <a:rPr lang="en-US" baseline="0" dirty="0"/>
              <a:t> the chat box is not possible, then t</a:t>
            </a:r>
            <a:r>
              <a:rPr lang="en-US" dirty="0"/>
              <a:t>he students can submit answers by speaking.</a:t>
            </a:r>
          </a:p>
          <a:p>
            <a:endParaRPr lang="en-US" dirty="0"/>
          </a:p>
          <a:p>
            <a:r>
              <a:rPr lang="en-US" b="1" dirty="0"/>
              <a:t>Tip: </a:t>
            </a:r>
            <a:r>
              <a:rPr lang="en-US" dirty="0"/>
              <a:t>The suggested time for students is 3 minutes but this can be adjusted based on the group.</a:t>
            </a:r>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25</a:t>
            </a:fld>
            <a:endParaRPr lang="en-US" dirty="0"/>
          </a:p>
        </p:txBody>
      </p:sp>
    </p:spTree>
    <p:extLst>
      <p:ext uri="{BB962C8B-B14F-4D97-AF65-F5344CB8AC3E}">
        <p14:creationId xmlns:p14="http://schemas.microsoft.com/office/powerpoint/2010/main" val="1666154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everybody has typed</a:t>
            </a:r>
            <a:r>
              <a:rPr lang="en-US" baseline="0" dirty="0"/>
              <a:t> the entire sentence with the blanks filled in (ideally, in CAPITAL LETTERS), the teacher can </a:t>
            </a:r>
            <a:r>
              <a:rPr lang="en-US" b="1" baseline="0" dirty="0"/>
              <a:t>demonstrate</a:t>
            </a:r>
            <a:r>
              <a:rPr lang="en-US" baseline="0" dirty="0"/>
              <a:t> how to combine two student sentences together to make a strange mutated sentence.  </a:t>
            </a:r>
          </a:p>
          <a:p>
            <a:endParaRPr lang="en-US" baseline="0" dirty="0"/>
          </a:p>
          <a:p>
            <a:r>
              <a:rPr lang="en-US" b="1" baseline="0" dirty="0"/>
              <a:t>Ask</a:t>
            </a:r>
            <a:r>
              <a:rPr lang="en-US" baseline="0" dirty="0"/>
              <a:t> the students after creating the mutated (combined) sentence, if the mutation strengthened or weakened the original sentences’ messages (or simply made the sentence very strange).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Ask</a:t>
            </a:r>
            <a:r>
              <a:rPr lang="en-US" b="0" baseline="0" dirty="0"/>
              <a:t> for 1-2 student volunteers to combine</a:t>
            </a:r>
            <a:r>
              <a:rPr lang="en-US" baseline="0" dirty="0"/>
              <a:t> other sentences found in the chat box to make a newly mutated sentence.</a:t>
            </a:r>
          </a:p>
          <a:p>
            <a:endParaRPr lang="en-US" baseline="0" dirty="0"/>
          </a:p>
          <a:p>
            <a:r>
              <a:rPr lang="en-US" b="1" baseline="0" dirty="0"/>
              <a:t>Review: </a:t>
            </a:r>
            <a:r>
              <a:rPr lang="en-US" b="0" baseline="0" dirty="0"/>
              <a:t>t</a:t>
            </a:r>
            <a:r>
              <a:rPr lang="en-US" baseline="0" dirty="0"/>
              <a:t>his sentence activity is another model of how a mutation can happen in a virus or in a cell.  Sometimes, mutations change a virus to become stronger or weaker.</a:t>
            </a:r>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26</a:t>
            </a:fld>
            <a:endParaRPr lang="en-US" dirty="0"/>
          </a:p>
        </p:txBody>
      </p:sp>
    </p:spTree>
    <p:extLst>
      <p:ext uri="{BB962C8B-B14F-4D97-AF65-F5344CB8AC3E}">
        <p14:creationId xmlns:p14="http://schemas.microsoft.com/office/powerpoint/2010/main" val="2463309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Sum up what the two activities demonstrate and relate them back to mutation in viruses.</a:t>
            </a:r>
            <a:endParaRPr lang="en-H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b="1" dirty="0"/>
          </a:p>
          <a:p>
            <a:r>
              <a:rPr lang="en-GB" b="1" dirty="0"/>
              <a:t>Review</a:t>
            </a:r>
            <a:r>
              <a:rPr lang="en-GB" b="0" dirty="0"/>
              <a:t> that 1) Mutations can happen by accident like in the tongue-twister activity, and 2) Viruses can combine to make a new virus like in the sentence mutation activity. Mutations can make something weaker, stronger, or just a bit weird.</a:t>
            </a:r>
            <a:endParaRPr lang="en-GB" b="1" dirty="0"/>
          </a:p>
        </p:txBody>
      </p:sp>
      <p:sp>
        <p:nvSpPr>
          <p:cNvPr id="4" name="Slide Number Placeholder 3"/>
          <p:cNvSpPr>
            <a:spLocks noGrp="1"/>
          </p:cNvSpPr>
          <p:nvPr>
            <p:ph type="sldNum" sz="quarter" idx="5"/>
          </p:nvPr>
        </p:nvSpPr>
        <p:spPr/>
        <p:txBody>
          <a:bodyPr/>
          <a:lstStyle/>
          <a:p>
            <a:fld id="{30AC14DD-B557-4885-802F-4A059B0FA548}" type="slidenum">
              <a:rPr lang="en-US" smtClean="0"/>
              <a:t>27</a:t>
            </a:fld>
            <a:endParaRPr lang="en-US" dirty="0"/>
          </a:p>
        </p:txBody>
      </p:sp>
    </p:spTree>
    <p:extLst>
      <p:ext uri="{BB962C8B-B14F-4D97-AF65-F5344CB8AC3E}">
        <p14:creationId xmlns:p14="http://schemas.microsoft.com/office/powerpoint/2010/main" val="4184933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HK" b="0" i="0">
                <a:solidFill>
                  <a:srgbClr val="222222"/>
                </a:solidFill>
                <a:effectLst/>
                <a:latin typeface="garamond" panose="02020404030301010803" pitchFamily="18" charset="0"/>
              </a:rPr>
              <a:t>Give students a chance to ask questions here.</a:t>
            </a:r>
            <a:endParaRPr lang="en-GB" dirty="0"/>
          </a:p>
        </p:txBody>
      </p:sp>
      <p:sp>
        <p:nvSpPr>
          <p:cNvPr id="4" name="Slide Number Placeholder 3"/>
          <p:cNvSpPr>
            <a:spLocks noGrp="1"/>
          </p:cNvSpPr>
          <p:nvPr>
            <p:ph type="sldNum" sz="quarter" idx="5"/>
          </p:nvPr>
        </p:nvSpPr>
        <p:spPr/>
        <p:txBody>
          <a:bodyPr/>
          <a:lstStyle/>
          <a:p>
            <a:fld id="{30AC14DD-B557-4885-802F-4A059B0FA548}" type="slidenum">
              <a:rPr lang="en-US" smtClean="0"/>
              <a:t>28</a:t>
            </a:fld>
            <a:endParaRPr lang="en-US" dirty="0"/>
          </a:p>
        </p:txBody>
      </p:sp>
    </p:spTree>
    <p:extLst>
      <p:ext uri="{BB962C8B-B14F-4D97-AF65-F5344CB8AC3E}">
        <p14:creationId xmlns:p14="http://schemas.microsoft.com/office/powerpoint/2010/main" val="3821137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Tip</a:t>
            </a:r>
            <a:r>
              <a:rPr lang="en-US" dirty="0"/>
              <a:t>: Spend up to 1 minute on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One Health approach:</a:t>
            </a:r>
            <a:r>
              <a:rPr lang="en-US" dirty="0"/>
              <a:t> teamwork between people of different backgrounds, strengths and disciplines to prevent and solve complicated health problems.</a:t>
            </a:r>
            <a:endParaRPr lang="en-US" b="1" dirty="0"/>
          </a:p>
          <a:p>
            <a:endParaRPr lang="en-US" b="1" dirty="0"/>
          </a:p>
          <a:p>
            <a:r>
              <a:rPr lang="en-US" b="1" dirty="0"/>
              <a:t>Ask</a:t>
            </a:r>
            <a:r>
              <a:rPr lang="en-US" dirty="0"/>
              <a:t>: what other types of people are important to fix big health problems like the loss of biodiversity?</a:t>
            </a:r>
          </a:p>
          <a:p>
            <a:r>
              <a:rPr lang="en-US" dirty="0"/>
              <a:t>(Any of the student answers will be correct.  Here are some answers and the reasons for them:)</a:t>
            </a:r>
          </a:p>
          <a:p>
            <a:endParaRPr lang="en-US" dirty="0"/>
          </a:p>
          <a:p>
            <a:pPr marL="228600" indent="-228600">
              <a:buAutoNum type="arabicPeriod"/>
            </a:pPr>
            <a:r>
              <a:rPr lang="en-US" dirty="0"/>
              <a:t>Physicians (human doctors)- they treat sick people</a:t>
            </a:r>
          </a:p>
          <a:p>
            <a:pPr marL="228600" indent="-228600">
              <a:buAutoNum type="arabicPeriod"/>
            </a:pPr>
            <a:r>
              <a:rPr lang="en-US" dirty="0"/>
              <a:t>Veterinarians- they understand germs that can come from animals and spread to people (</a:t>
            </a:r>
            <a:r>
              <a:rPr lang="en-US" b="1" dirty="0"/>
              <a:t>review</a:t>
            </a:r>
            <a:r>
              <a:rPr lang="en-US" dirty="0"/>
              <a:t> the term: zoonotic disease)</a:t>
            </a:r>
          </a:p>
          <a:p>
            <a:pPr marL="228600" indent="-228600">
              <a:buAutoNum type="arabicPeriod"/>
            </a:pPr>
            <a:r>
              <a:rPr lang="en-US" dirty="0"/>
              <a:t>Ecologists – they study the interaction between animals and their environment</a:t>
            </a:r>
          </a:p>
          <a:p>
            <a:pPr marL="228600" indent="-228600">
              <a:buAutoNum type="arabicPeriod"/>
            </a:pPr>
            <a:r>
              <a:rPr lang="en-US" dirty="0"/>
              <a:t>Sociologists- they understand why people make certain decisions</a:t>
            </a:r>
          </a:p>
          <a:p>
            <a:pPr marL="228600" indent="-228600">
              <a:buAutoNum type="arabicPeriod"/>
            </a:pPr>
            <a:r>
              <a:rPr lang="en-US" dirty="0"/>
              <a:t>Politicians- they create laws to protect the environment, people, animals, plants and more</a:t>
            </a:r>
          </a:p>
          <a:p>
            <a:pPr marL="228600" indent="-228600">
              <a:buAutoNum type="arabicPeriod"/>
            </a:pPr>
            <a:r>
              <a:rPr lang="en-US" dirty="0"/>
              <a:t>Economists- they help businesses stay open and help livelihoods/income/well being of families</a:t>
            </a:r>
          </a:p>
          <a:p>
            <a:pPr marL="228600" indent="-228600">
              <a:buAutoNum type="arabicPeriod"/>
            </a:pPr>
            <a:r>
              <a:rPr lang="en-US" dirty="0"/>
              <a:t>Researchers- they help develop vaccines</a:t>
            </a:r>
          </a:p>
          <a:p>
            <a:pPr marL="228600" indent="-228600">
              <a:buAutoNum type="arabicPeriod"/>
            </a:pPr>
            <a:r>
              <a:rPr lang="en-US" dirty="0"/>
              <a:t>Teachers- they help spread awareness and knowledge to protect more people</a:t>
            </a:r>
          </a:p>
        </p:txBody>
      </p:sp>
      <p:sp>
        <p:nvSpPr>
          <p:cNvPr id="4" name="Slide Number Placeholder 3"/>
          <p:cNvSpPr>
            <a:spLocks noGrp="1"/>
          </p:cNvSpPr>
          <p:nvPr>
            <p:ph type="sldNum" sz="quarter" idx="5"/>
          </p:nvPr>
        </p:nvSpPr>
        <p:spPr/>
        <p:txBody>
          <a:bodyPr/>
          <a:lstStyle/>
          <a:p>
            <a:fld id="{F6556731-FE37-A148-A71A-CDB337481F9F}" type="slidenum">
              <a:rPr lang="en-US" smtClean="0"/>
              <a:t>29</a:t>
            </a:fld>
            <a:endParaRPr lang="en-US" dirty="0"/>
          </a:p>
        </p:txBody>
      </p:sp>
    </p:spTree>
    <p:extLst>
      <p:ext uri="{BB962C8B-B14F-4D97-AF65-F5344CB8AC3E}">
        <p14:creationId xmlns:p14="http://schemas.microsoft.com/office/powerpoint/2010/main" val="1120815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a:t>
            </a:r>
            <a:r>
              <a:rPr lang="en-US" b="0" dirty="0"/>
              <a:t>:</a:t>
            </a:r>
            <a:r>
              <a:rPr lang="en-US" b="0" baseline="0" dirty="0"/>
              <a:t> what are the three parts of One Health?</a:t>
            </a:r>
            <a:endParaRPr lang="en-US" b="1" dirty="0"/>
          </a:p>
          <a:p>
            <a:endParaRPr lang="en-US" b="1" dirty="0"/>
          </a:p>
          <a:p>
            <a:r>
              <a:rPr lang="en-US" b="1" dirty="0"/>
              <a:t>For the first point- Emphasize</a:t>
            </a:r>
            <a:r>
              <a:rPr lang="en-US" dirty="0"/>
              <a:t> that people from different backgrounds, disciplines and strengths can work together to prevent and solve health problems that affect people, animals and the environment.  This teamwork is often referred to as the One Health approach.</a:t>
            </a:r>
          </a:p>
          <a:p>
            <a:endParaRPr lang="en-US" dirty="0"/>
          </a:p>
          <a:p>
            <a:r>
              <a:rPr lang="en-US" b="1" dirty="0"/>
              <a:t>For the second point- Emphasize</a:t>
            </a:r>
            <a:r>
              <a:rPr lang="en-US" dirty="0"/>
              <a:t> that people are often</a:t>
            </a:r>
            <a:r>
              <a:rPr lang="en-US" baseline="0" dirty="0"/>
              <a:t> taking up the space where wild animals once lived.  Because of the smaller natural habitat for animals, they are being forced out of the forest/natural habitat to scavenge for food and survive.  </a:t>
            </a:r>
            <a:r>
              <a:rPr lang="en-US" b="1" baseline="0" dirty="0"/>
              <a:t>Review</a:t>
            </a:r>
            <a:r>
              <a:rPr lang="en-US" baseline="0" dirty="0"/>
              <a:t> that people have germs that can spread to animals and animals can have germs that spread to people and other animals.</a:t>
            </a:r>
          </a:p>
          <a:p>
            <a:endParaRPr lang="en-US" dirty="0"/>
          </a:p>
          <a:p>
            <a:r>
              <a:rPr lang="en-US" b="1" dirty="0"/>
              <a:t>For</a:t>
            </a:r>
            <a:r>
              <a:rPr lang="en-US" b="1" baseline="0" dirty="0"/>
              <a:t> the last point- </a:t>
            </a:r>
            <a:r>
              <a:rPr lang="en-US" dirty="0"/>
              <a:t>If</a:t>
            </a:r>
            <a:r>
              <a:rPr lang="en-US" baseline="0" dirty="0"/>
              <a:t> students think that planting trees is the only way to rebuild a forest, </a:t>
            </a:r>
            <a:r>
              <a:rPr lang="en-US" b="1" baseline="0" dirty="0"/>
              <a:t>review</a:t>
            </a:r>
            <a:r>
              <a:rPr lang="en-US" baseline="0" dirty="0"/>
              <a:t> that decreasing paper usage can lead to less deforestation. If people demand less from the environment, Nature can heal itself with time. </a:t>
            </a:r>
          </a:p>
          <a:p>
            <a:r>
              <a:rPr lang="en-US" baseline="0" dirty="0"/>
              <a:t>    - Example of decreasing paper usage: use a reusable cloth bag when shopping instead of getting a new paper bag each time.</a:t>
            </a:r>
            <a:endParaRPr lang="en-US" dirty="0"/>
          </a:p>
        </p:txBody>
      </p:sp>
      <p:sp>
        <p:nvSpPr>
          <p:cNvPr id="4" name="Slide Number Placeholder 3"/>
          <p:cNvSpPr>
            <a:spLocks noGrp="1"/>
          </p:cNvSpPr>
          <p:nvPr>
            <p:ph type="sldNum" sz="quarter" idx="10"/>
          </p:nvPr>
        </p:nvSpPr>
        <p:spPr/>
        <p:txBody>
          <a:bodyPr/>
          <a:lstStyle/>
          <a:p>
            <a:fld id="{30AC14DD-B557-4885-802F-4A059B0FA548}" type="slidenum">
              <a:rPr lang="en-US" smtClean="0"/>
              <a:t>30</a:t>
            </a:fld>
            <a:endParaRPr lang="en-US" dirty="0"/>
          </a:p>
        </p:txBody>
      </p:sp>
    </p:spTree>
    <p:extLst>
      <p:ext uri="{BB962C8B-B14F-4D97-AF65-F5344CB8AC3E}">
        <p14:creationId xmlns:p14="http://schemas.microsoft.com/office/powerpoint/2010/main" val="21342728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Review </a:t>
            </a:r>
            <a:r>
              <a:rPr lang="en-GB" dirty="0"/>
              <a:t>quickly.</a:t>
            </a:r>
          </a:p>
        </p:txBody>
      </p:sp>
      <p:sp>
        <p:nvSpPr>
          <p:cNvPr id="4" name="Slide Number Placeholder 3"/>
          <p:cNvSpPr>
            <a:spLocks noGrp="1"/>
          </p:cNvSpPr>
          <p:nvPr>
            <p:ph type="sldNum" sz="quarter" idx="5"/>
          </p:nvPr>
        </p:nvSpPr>
        <p:spPr/>
        <p:txBody>
          <a:bodyPr/>
          <a:lstStyle/>
          <a:p>
            <a:fld id="{30AC14DD-B557-4885-802F-4A059B0FA548}" type="slidenum">
              <a:rPr lang="en-US" smtClean="0"/>
              <a:t>31</a:t>
            </a:fld>
            <a:endParaRPr lang="en-US" dirty="0"/>
          </a:p>
        </p:txBody>
      </p:sp>
    </p:spTree>
    <p:extLst>
      <p:ext uri="{BB962C8B-B14F-4D97-AF65-F5344CB8AC3E}">
        <p14:creationId xmlns:p14="http://schemas.microsoft.com/office/powerpoint/2010/main" val="2948142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Ask</a:t>
            </a:r>
            <a:r>
              <a:rPr lang="en-US"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students to create a 1–2-minute play that uses the terminology covered in the lesson. This can be done during the lesson (time-permitting) or as homework. </a:t>
            </a:r>
            <a:endParaRPr lang="en-HK"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0AC14DD-B557-4885-802F-4A059B0FA548}" type="slidenum">
              <a:rPr lang="en-US" smtClean="0"/>
              <a:t>32</a:t>
            </a:fld>
            <a:endParaRPr lang="en-US" dirty="0"/>
          </a:p>
        </p:txBody>
      </p:sp>
    </p:spTree>
    <p:extLst>
      <p:ext uri="{BB962C8B-B14F-4D97-AF65-F5344CB8AC3E}">
        <p14:creationId xmlns:p14="http://schemas.microsoft.com/office/powerpoint/2010/main" val="3149568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2-minute</a:t>
            </a:r>
            <a:r>
              <a:rPr lang="en-US" b="1" baseline="0" dirty="0"/>
              <a:t> s</a:t>
            </a:r>
            <a:r>
              <a:rPr lang="en-US" b="1" dirty="0"/>
              <a:t>urvey</a:t>
            </a:r>
            <a:r>
              <a:rPr lang="en-US" b="1" baseline="0" dirty="0"/>
              <a:t> for teacher to complete</a:t>
            </a:r>
            <a:r>
              <a:rPr lang="en-US" b="0" baseline="0" dirty="0">
                <a:highlight>
                  <a:srgbClr val="FFFF00"/>
                </a:highlight>
              </a:rPr>
              <a:t>:</a:t>
            </a:r>
          </a:p>
          <a:p>
            <a:endParaRPr lang="en-US" b="1" dirty="0"/>
          </a:p>
          <a:p>
            <a:r>
              <a:rPr lang="en-US" b="1" dirty="0"/>
              <a:t>Other One Health online activities for students: </a:t>
            </a:r>
          </a:p>
          <a:p>
            <a:r>
              <a:rPr lang="en-US" dirty="0"/>
              <a:t>Game for students to better understand microbes and zoonotic diseases: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http://webadventures.rice.edu/ed/Teacher-Resources/_games/MedMyst-Original/_301/Game-Overview.html</a:t>
            </a: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Interactive comic book that shows how a veterinarian can help detect a new virus in New York City.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(Loosely based on real life events with West Nile Virus in New York City in 1999):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4"/>
              </a:rPr>
              <a:t>https://nysci.org/school/resources/transmissions-gone-viral/</a:t>
            </a:r>
            <a:r>
              <a:rPr lang="en-US"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TEDx talk from veterinarian during the West Nile Virus outbreak is here: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5"/>
              </a:rPr>
              <a:t>https://www.youtube.com/watch?v=qm8NnL582uc</a:t>
            </a:r>
            <a:r>
              <a:rPr lang="en-US" sz="1200" kern="1200" dirty="0">
                <a:solidFill>
                  <a:schemeClr val="tx1"/>
                </a:solidFill>
                <a:effectLst/>
                <a:latin typeface="+mn-lt"/>
                <a:ea typeface="+mn-ea"/>
                <a:cs typeface="+mn-cs"/>
              </a:rPr>
              <a:t>) (duration of15:16)—would be appropriate for older students (</a:t>
            </a:r>
            <a:r>
              <a:rPr lang="en-US" sz="1200" u="sng" kern="1200" dirty="0">
                <a:solidFill>
                  <a:schemeClr val="tx1"/>
                </a:solidFill>
                <a:effectLst/>
                <a:latin typeface="+mn-lt"/>
                <a:ea typeface="+mn-ea"/>
                <a:cs typeface="+mn-cs"/>
              </a:rPr>
              <a:t>&gt;</a:t>
            </a:r>
            <a:r>
              <a:rPr lang="en-US" sz="1200" kern="1200" dirty="0">
                <a:solidFill>
                  <a:schemeClr val="tx1"/>
                </a:solidFill>
                <a:effectLst/>
                <a:latin typeface="+mn-lt"/>
                <a:ea typeface="+mn-ea"/>
                <a:cs typeface="+mn-cs"/>
              </a:rPr>
              <a:t>15 years old)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Online One Health material that can be used in person or online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Reviews how to live safely with bats around and was developed for communities in Africa: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strike="noStrike" kern="1200" dirty="0">
                <a:solidFill>
                  <a:schemeClr val="tx1"/>
                </a:solidFill>
                <a:effectLst/>
                <a:latin typeface="+mn-lt"/>
                <a:ea typeface="+mn-ea"/>
                <a:cs typeface="+mn-cs"/>
                <a:hlinkClick r:id="rId6"/>
              </a:rPr>
              <a:t>https://ucdavis.box.com/v/livingsafelywithbats-flipbook</a:t>
            </a:r>
            <a:endParaRPr lang="en-US" sz="120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FF00"/>
                </a:solidFill>
              </a:rPr>
              <a:t>Further information about how the environment and animals play into human health:</a:t>
            </a:r>
            <a:endParaRPr lang="en-US" b="1" dirty="0">
              <a:hlinkClick r:id="rId7"/>
            </a:endParaRPr>
          </a:p>
          <a:p>
            <a:r>
              <a:rPr lang="en-US" dirty="0">
                <a:hlinkClick r:id="rId7"/>
              </a:rPr>
              <a:t>https://ensia.com/features/covid-19-coronavirus-biodiversity-planetary-health-zoonoses/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Follow-up material for the curious </a:t>
            </a:r>
            <a:r>
              <a:rPr lang="en-US" b="1" baseline="0" dirty="0"/>
              <a:t>adult: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8"/>
              </a:rPr>
              <a:t>https://www.avma.org/javma-news/2020-04-15/can-veterinarians-prevent-next-pandemic</a:t>
            </a: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9"/>
              </a:rPr>
              <a:t>https://www.newyorker.com/science/elements/from-bats-to-human-lungs-the-evolution-of-a-coronavirus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10"/>
              </a:rPr>
              <a:t>https://www.theguardian.com/world/2020/mar/25/coronavirus-nature-is-sending-us-a-message-says-un-environment-chief?CMP=share_btn_fb</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0AC14DD-B557-4885-802F-4A059B0FA548}" type="slidenum">
              <a:rPr lang="en-US" smtClean="0"/>
              <a:t>33</a:t>
            </a:fld>
            <a:endParaRPr lang="en-US" dirty="0"/>
          </a:p>
        </p:txBody>
      </p:sp>
    </p:spTree>
    <p:extLst>
      <p:ext uri="{BB962C8B-B14F-4D97-AF65-F5344CB8AC3E}">
        <p14:creationId xmlns:p14="http://schemas.microsoft.com/office/powerpoint/2010/main" val="1313203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3B5A0-2820-4A7B-9B94-4A90620BEB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026D38-A5B4-4CBB-852B-1929585EC7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4B8109-083F-406D-AE23-0A4DDD95EAF1}"/>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5" name="Footer Placeholder 4">
            <a:extLst>
              <a:ext uri="{FF2B5EF4-FFF2-40B4-BE49-F238E27FC236}">
                <a16:creationId xmlns:a16="http://schemas.microsoft.com/office/drawing/2014/main" id="{0B1C8D02-4B4A-4CD3-A170-8EFEDB193EC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C7D416-A285-4399-8AF4-30BC3086DE64}"/>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4072801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FFC8-E9F3-4EF9-A92F-F456D87A22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29AA15-0512-4988-847B-91FA1EF025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6FFEA5-8D6C-4A78-9216-368DA53CD563}"/>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5" name="Footer Placeholder 4">
            <a:extLst>
              <a:ext uri="{FF2B5EF4-FFF2-40B4-BE49-F238E27FC236}">
                <a16:creationId xmlns:a16="http://schemas.microsoft.com/office/drawing/2014/main" id="{9DE13816-D129-4F98-BC95-F988156BF4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3945FF-4A22-4C1E-BA2D-CDA4775DE9B0}"/>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3393779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6E8A-962E-4D25-ABC4-871DB92A30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0AB1F2-BF6C-4E3D-83E0-E61383CF6B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EAEF4F-CAAF-47B4-B09F-7C2E24CA94E0}"/>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5" name="Footer Placeholder 4">
            <a:extLst>
              <a:ext uri="{FF2B5EF4-FFF2-40B4-BE49-F238E27FC236}">
                <a16:creationId xmlns:a16="http://schemas.microsoft.com/office/drawing/2014/main" id="{775FAE20-3138-4BB5-AE33-BA7439C98C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7B36F2-D5B3-4C66-AAA3-B33AB2D2ACFB}"/>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528158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AE647-29B3-44BE-8583-9C1E9FE160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D63108-A93D-4D58-A1C0-C70C146716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B5B644-E3DB-4A9E-A0B0-4A7A431056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1847D3-E9CE-4DDD-80F4-B5AA51E800D3}"/>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6" name="Footer Placeholder 5">
            <a:extLst>
              <a:ext uri="{FF2B5EF4-FFF2-40B4-BE49-F238E27FC236}">
                <a16:creationId xmlns:a16="http://schemas.microsoft.com/office/drawing/2014/main" id="{990FE3DA-FF75-4ACE-8493-81948F54C63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D6A0FE-B943-4F92-A218-85490FD4A9A3}"/>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3304315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D66B-1310-46DB-B002-874A2045EB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8EA313-B3DE-41DC-962E-BBF853C0D8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F26A7-6D32-4CB2-9B7A-4CF7ED66A5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E5D158-5A80-4DFD-BFEE-27A3B6DAC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D254B3-2206-43C5-BC50-026899138A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232328-A53A-4D4A-AF37-2E89E40B18DD}"/>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8" name="Footer Placeholder 7">
            <a:extLst>
              <a:ext uri="{FF2B5EF4-FFF2-40B4-BE49-F238E27FC236}">
                <a16:creationId xmlns:a16="http://schemas.microsoft.com/office/drawing/2014/main" id="{A207DAD5-9BC0-470A-BC86-DB52A52FE71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3FC1F53-781F-4182-A63B-2D602777B1D7}"/>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3849639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6CF8-C6A9-4765-8283-76CF7F9CE2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294AFB-F703-490D-AA06-C17D89471B48}"/>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4" name="Footer Placeholder 3">
            <a:extLst>
              <a:ext uri="{FF2B5EF4-FFF2-40B4-BE49-F238E27FC236}">
                <a16:creationId xmlns:a16="http://schemas.microsoft.com/office/drawing/2014/main" id="{B49820FF-8055-4389-9A86-10AEF0F1E91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275DD7D-976C-4C5A-9A56-6D2AC42964EB}"/>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260678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47DA45-49B5-4AC2-AC8F-62E80E8C4B67}"/>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3" name="Footer Placeholder 2">
            <a:extLst>
              <a:ext uri="{FF2B5EF4-FFF2-40B4-BE49-F238E27FC236}">
                <a16:creationId xmlns:a16="http://schemas.microsoft.com/office/drawing/2014/main" id="{FAD0EFC1-590D-4CC3-AF80-9D3C615E32B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043F38-93A8-48D8-9570-06E746514D75}"/>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3085115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1EE29-E64B-4974-BA71-205346F7AB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2F7850-7CF9-4FC1-B12B-94B03ACCC9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69E0B2-2D93-48AF-9406-D00D9A746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663635-5F92-497C-866B-ED3C3805BE9F}"/>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6" name="Footer Placeholder 5">
            <a:extLst>
              <a:ext uri="{FF2B5EF4-FFF2-40B4-BE49-F238E27FC236}">
                <a16:creationId xmlns:a16="http://schemas.microsoft.com/office/drawing/2014/main" id="{6318BB0F-DE4A-4A44-AECE-2FDF0937CCD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1204B5-9A15-4465-B73B-A2452BBFC06B}"/>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2074558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B49A-DBB3-45DB-8FA9-F3914E4D86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A66D54-99C6-4D56-8584-05A1923D1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2C748BC-431E-4051-A61E-FB29B1DA9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089140-791A-4FF2-89A7-F778F9509E53}"/>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6" name="Footer Placeholder 5">
            <a:extLst>
              <a:ext uri="{FF2B5EF4-FFF2-40B4-BE49-F238E27FC236}">
                <a16:creationId xmlns:a16="http://schemas.microsoft.com/office/drawing/2014/main" id="{D12D9DF0-449D-4FA3-BCC6-80EE967B8E1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D41BA4F-2A44-4B87-9A78-5DA8039A24F4}"/>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1859571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AD52F-7541-48A2-AD24-134585A056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863E6A-D598-4577-B806-D104977EFF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3C7D6D-6E74-47DA-B004-8B2F275F58D5}"/>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5" name="Footer Placeholder 4">
            <a:extLst>
              <a:ext uri="{FF2B5EF4-FFF2-40B4-BE49-F238E27FC236}">
                <a16:creationId xmlns:a16="http://schemas.microsoft.com/office/drawing/2014/main" id="{A3C9074B-21CA-4172-B87C-58825933F8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37F0F8-4FC9-4CBE-928D-505BEB4A7DAE}"/>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253405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BB3DAC-CC1E-4DCC-9156-4946707D03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294B67-F299-45A4-B2D3-38BF31901F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5F1BA1-1CEB-464D-8CA9-FE4E5E2C494C}"/>
              </a:ext>
            </a:extLst>
          </p:cNvPr>
          <p:cNvSpPr>
            <a:spLocks noGrp="1"/>
          </p:cNvSpPr>
          <p:nvPr>
            <p:ph type="dt" sz="half" idx="10"/>
          </p:nvPr>
        </p:nvSpPr>
        <p:spPr/>
        <p:txBody>
          <a:bodyPr/>
          <a:lstStyle/>
          <a:p>
            <a:fld id="{3B376583-2C39-48A1-89D1-5F5F61280700}" type="datetimeFigureOut">
              <a:rPr lang="en-US" smtClean="0"/>
              <a:t>11/7/22</a:t>
            </a:fld>
            <a:endParaRPr lang="en-US" dirty="0"/>
          </a:p>
        </p:txBody>
      </p:sp>
      <p:sp>
        <p:nvSpPr>
          <p:cNvPr id="5" name="Footer Placeholder 4">
            <a:extLst>
              <a:ext uri="{FF2B5EF4-FFF2-40B4-BE49-F238E27FC236}">
                <a16:creationId xmlns:a16="http://schemas.microsoft.com/office/drawing/2014/main" id="{98B0F107-EDAF-414E-8D75-73EB7E2D38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CA3805-B48C-468E-AABD-2A7947D9392A}"/>
              </a:ext>
            </a:extLst>
          </p:cNvPr>
          <p:cNvSpPr>
            <a:spLocks noGrp="1"/>
          </p:cNvSpPr>
          <p:nvPr>
            <p:ph type="sldNum" sz="quarter" idx="12"/>
          </p:nvPr>
        </p:nvSpPr>
        <p:spPr/>
        <p:txBody>
          <a:bodyPr/>
          <a:lstStyle/>
          <a:p>
            <a:fld id="{9B947498-8D0A-4A48-8798-70D8F175436B}" type="slidenum">
              <a:rPr lang="en-US" smtClean="0"/>
              <a:t>‹#›</a:t>
            </a:fld>
            <a:endParaRPr lang="en-US" dirty="0"/>
          </a:p>
        </p:txBody>
      </p:sp>
    </p:spTree>
    <p:extLst>
      <p:ext uri="{BB962C8B-B14F-4D97-AF65-F5344CB8AC3E}">
        <p14:creationId xmlns:p14="http://schemas.microsoft.com/office/powerpoint/2010/main" val="689358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F09192-A17A-4527-89E8-76B112521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738F73-8472-4F25-B867-04B3E1B9B5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B5DAE-4404-41BD-9D99-B97FA2470A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376583-2C39-48A1-89D1-5F5F61280700}" type="datetimeFigureOut">
              <a:rPr lang="en-US" smtClean="0"/>
              <a:t>11/7/22</a:t>
            </a:fld>
            <a:endParaRPr lang="en-US" dirty="0"/>
          </a:p>
        </p:txBody>
      </p:sp>
      <p:sp>
        <p:nvSpPr>
          <p:cNvPr id="5" name="Footer Placeholder 4">
            <a:extLst>
              <a:ext uri="{FF2B5EF4-FFF2-40B4-BE49-F238E27FC236}">
                <a16:creationId xmlns:a16="http://schemas.microsoft.com/office/drawing/2014/main" id="{7890D567-A73C-4312-8198-AE03E63C57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0F3D54C-9186-46C6-917A-8A37D533D0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947498-8D0A-4A48-8798-70D8F175436B}" type="slidenum">
              <a:rPr lang="en-US" smtClean="0"/>
              <a:t>‹#›</a:t>
            </a:fld>
            <a:endParaRPr lang="en-US" dirty="0"/>
          </a:p>
        </p:txBody>
      </p:sp>
    </p:spTree>
    <p:extLst>
      <p:ext uri="{BB962C8B-B14F-4D97-AF65-F5344CB8AC3E}">
        <p14:creationId xmlns:p14="http://schemas.microsoft.com/office/powerpoint/2010/main" val="1754823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CC9D-1E30-416F-97DE-C51FC0C79B7B}"/>
              </a:ext>
            </a:extLst>
          </p:cNvPr>
          <p:cNvSpPr>
            <a:spLocks noGrp="1"/>
          </p:cNvSpPr>
          <p:nvPr>
            <p:ph type="ctrTitle"/>
          </p:nvPr>
        </p:nvSpPr>
        <p:spPr>
          <a:xfrm>
            <a:off x="1524000" y="819927"/>
            <a:ext cx="9144000" cy="2387600"/>
          </a:xfrm>
        </p:spPr>
        <p:txBody>
          <a:bodyPr>
            <a:normAutofit fontScale="90000"/>
          </a:bodyPr>
          <a:lstStyle/>
          <a:p>
            <a:br>
              <a:rPr lang="en-US" b="1" dirty="0">
                <a:latin typeface="Arial Black" panose="020B0A04020102020204" pitchFamily="34" charset="0"/>
              </a:rPr>
            </a:br>
            <a:br>
              <a:rPr lang="en-US" b="1" dirty="0">
                <a:latin typeface="Arial Black" panose="020B0A04020102020204" pitchFamily="34" charset="0"/>
              </a:rPr>
            </a:br>
            <a:endParaRPr lang="en-US" b="1" dirty="0">
              <a:latin typeface="Arial Black" panose="020B0A04020102020204" pitchFamily="34" charset="0"/>
            </a:endParaRPr>
          </a:p>
        </p:txBody>
      </p:sp>
      <p:sp>
        <p:nvSpPr>
          <p:cNvPr id="3" name="Subtitle 2">
            <a:extLst>
              <a:ext uri="{FF2B5EF4-FFF2-40B4-BE49-F238E27FC236}">
                <a16:creationId xmlns:a16="http://schemas.microsoft.com/office/drawing/2014/main" id="{4CECD7C7-DC81-4B01-8090-D00B203A74DB}"/>
              </a:ext>
            </a:extLst>
          </p:cNvPr>
          <p:cNvSpPr>
            <a:spLocks noGrp="1"/>
          </p:cNvSpPr>
          <p:nvPr>
            <p:ph type="subTitle" idx="1"/>
          </p:nvPr>
        </p:nvSpPr>
        <p:spPr>
          <a:xfrm>
            <a:off x="1524000" y="819927"/>
            <a:ext cx="9144000" cy="1655762"/>
          </a:xfrm>
        </p:spPr>
        <p:txBody>
          <a:bodyPr/>
          <a:lstStyle/>
          <a:p>
            <a:r>
              <a:rPr lang="en-US" dirty="0"/>
              <a:t> </a:t>
            </a:r>
          </a:p>
        </p:txBody>
      </p:sp>
      <p:sp>
        <p:nvSpPr>
          <p:cNvPr id="4" name="TextBox 3">
            <a:extLst>
              <a:ext uri="{FF2B5EF4-FFF2-40B4-BE49-F238E27FC236}">
                <a16:creationId xmlns:a16="http://schemas.microsoft.com/office/drawing/2014/main" id="{182ADDC1-6087-434C-AE5A-1F0D334DB998}"/>
              </a:ext>
            </a:extLst>
          </p:cNvPr>
          <p:cNvSpPr txBox="1"/>
          <p:nvPr/>
        </p:nvSpPr>
        <p:spPr>
          <a:xfrm>
            <a:off x="5307963" y="6457890"/>
            <a:ext cx="1576072" cy="400110"/>
          </a:xfrm>
          <a:prstGeom prst="rect">
            <a:avLst/>
          </a:prstGeom>
          <a:noFill/>
        </p:spPr>
        <p:txBody>
          <a:bodyPr wrap="none" rtlCol="0">
            <a:spAutoFit/>
          </a:bodyPr>
          <a:lstStyle/>
          <a:p>
            <a:pPr algn="ctr"/>
            <a:r>
              <a:rPr lang="en-US" sz="1000" dirty="0"/>
              <a:t>© 2022 Deborah Thomson</a:t>
            </a:r>
          </a:p>
          <a:p>
            <a:pPr algn="ctr"/>
            <a:r>
              <a:rPr lang="en-US" sz="1000" dirty="0"/>
              <a:t> All Rights Reserved.</a:t>
            </a:r>
          </a:p>
        </p:txBody>
      </p:sp>
      <p:sp>
        <p:nvSpPr>
          <p:cNvPr id="5" name="TextBox 4">
            <a:extLst>
              <a:ext uri="{FF2B5EF4-FFF2-40B4-BE49-F238E27FC236}">
                <a16:creationId xmlns:a16="http://schemas.microsoft.com/office/drawing/2014/main" id="{65B3FDA5-78D4-4A7A-921F-20D188664166}"/>
              </a:ext>
            </a:extLst>
          </p:cNvPr>
          <p:cNvSpPr txBox="1"/>
          <p:nvPr/>
        </p:nvSpPr>
        <p:spPr>
          <a:xfrm>
            <a:off x="1050471" y="385924"/>
            <a:ext cx="10091057" cy="1938992"/>
          </a:xfrm>
          <a:prstGeom prst="rect">
            <a:avLst/>
          </a:prstGeom>
          <a:noFill/>
        </p:spPr>
        <p:txBody>
          <a:bodyPr wrap="square" rtlCol="0">
            <a:spAutoFit/>
          </a:bodyPr>
          <a:lstStyle/>
          <a:p>
            <a:pPr algn="ctr"/>
            <a:r>
              <a:rPr lang="en-US" sz="6000" dirty="0">
                <a:solidFill>
                  <a:srgbClr val="7030A0"/>
                </a:solidFill>
                <a:latin typeface="Arial Black" panose="020B0A04020102020204" pitchFamily="34" charset="0"/>
              </a:rPr>
              <a:t>Outbreak: </a:t>
            </a:r>
          </a:p>
          <a:p>
            <a:pPr algn="ctr"/>
            <a:r>
              <a:rPr lang="en-US" sz="6000" dirty="0">
                <a:solidFill>
                  <a:srgbClr val="00B050"/>
                </a:solidFill>
                <a:latin typeface="Arial Black" panose="020B0A04020102020204" pitchFamily="34" charset="0"/>
              </a:rPr>
              <a:t>One World </a:t>
            </a:r>
            <a:r>
              <a:rPr lang="en-US" sz="6000" dirty="0">
                <a:solidFill>
                  <a:srgbClr val="FF0000"/>
                </a:solidFill>
                <a:latin typeface="Arial Black" panose="020B0A04020102020204" pitchFamily="34" charset="0"/>
              </a:rPr>
              <a:t>-</a:t>
            </a:r>
            <a:r>
              <a:rPr lang="en-US" sz="6000" dirty="0">
                <a:solidFill>
                  <a:srgbClr val="00B0F0"/>
                </a:solidFill>
                <a:latin typeface="Arial Black" panose="020B0A04020102020204" pitchFamily="34" charset="0"/>
              </a:rPr>
              <a:t> One Health</a:t>
            </a:r>
          </a:p>
        </p:txBody>
      </p:sp>
      <p:pic>
        <p:nvPicPr>
          <p:cNvPr id="6" name="Content Placeholder 3">
            <a:extLst>
              <a:ext uri="{FF2B5EF4-FFF2-40B4-BE49-F238E27FC236}">
                <a16:creationId xmlns:a16="http://schemas.microsoft.com/office/drawing/2014/main" id="{4FC66E6C-298C-4F46-9055-0629F4CBEF5C}"/>
              </a:ext>
            </a:extLst>
          </p:cNvPr>
          <p:cNvPicPr>
            <a:picLocks noChangeAspect="1"/>
          </p:cNvPicPr>
          <p:nvPr/>
        </p:nvPicPr>
        <p:blipFill>
          <a:blip r:embed="rId3"/>
          <a:stretch>
            <a:fillRect/>
          </a:stretch>
        </p:blipFill>
        <p:spPr>
          <a:xfrm>
            <a:off x="3290434" y="2136445"/>
            <a:ext cx="5449529" cy="4138363"/>
          </a:xfrm>
          <a:prstGeom prst="rect">
            <a:avLst/>
          </a:prstGeom>
        </p:spPr>
      </p:pic>
    </p:spTree>
    <p:extLst>
      <p:ext uri="{BB962C8B-B14F-4D97-AF65-F5344CB8AC3E}">
        <p14:creationId xmlns:p14="http://schemas.microsoft.com/office/powerpoint/2010/main" val="4036598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17F34-6239-4032-8395-691076B48089}"/>
              </a:ext>
            </a:extLst>
          </p:cNvPr>
          <p:cNvSpPr>
            <a:spLocks noGrp="1"/>
          </p:cNvSpPr>
          <p:nvPr>
            <p:ph type="title"/>
          </p:nvPr>
        </p:nvSpPr>
        <p:spPr>
          <a:xfrm>
            <a:off x="838200" y="365125"/>
            <a:ext cx="10515600" cy="1325563"/>
          </a:xfrm>
        </p:spPr>
        <p:txBody>
          <a:bodyPr/>
          <a:lstStyle/>
          <a:p>
            <a:pPr algn="ctr"/>
            <a:r>
              <a:rPr lang="en-US" u="sng" dirty="0"/>
              <a:t>We will review:</a:t>
            </a:r>
          </a:p>
        </p:txBody>
      </p:sp>
      <p:sp>
        <p:nvSpPr>
          <p:cNvPr id="3" name="Content Placeholder 2">
            <a:extLst>
              <a:ext uri="{FF2B5EF4-FFF2-40B4-BE49-F238E27FC236}">
                <a16:creationId xmlns:a16="http://schemas.microsoft.com/office/drawing/2014/main" id="{32CDDAC6-88DE-4D8F-9B9F-30D792C2E0B5}"/>
              </a:ext>
            </a:extLst>
          </p:cNvPr>
          <p:cNvSpPr>
            <a:spLocks noGrp="1"/>
          </p:cNvSpPr>
          <p:nvPr>
            <p:ph idx="1"/>
          </p:nvPr>
        </p:nvSpPr>
        <p:spPr>
          <a:xfrm>
            <a:off x="838200" y="1690688"/>
            <a:ext cx="10515600" cy="5001942"/>
          </a:xfrm>
        </p:spPr>
        <p:txBody>
          <a:bodyPr/>
          <a:lstStyle/>
          <a:p>
            <a:pPr marL="0" indent="0" algn="ctr">
              <a:buNone/>
            </a:pPr>
            <a:r>
              <a:rPr lang="en-US" sz="6000" b="1" dirty="0">
                <a:solidFill>
                  <a:srgbClr val="0070C0"/>
                </a:solidFill>
              </a:rPr>
              <a:t>One Health</a:t>
            </a:r>
          </a:p>
          <a:p>
            <a:pPr marL="0" indent="0" algn="ctr">
              <a:buNone/>
            </a:pPr>
            <a:r>
              <a:rPr lang="en-US" sz="6000" b="1" dirty="0">
                <a:solidFill>
                  <a:srgbClr val="7030A0"/>
                </a:solidFill>
              </a:rPr>
              <a:t>Species</a:t>
            </a:r>
          </a:p>
          <a:p>
            <a:pPr marL="0" indent="0" algn="ctr">
              <a:buNone/>
            </a:pPr>
            <a:r>
              <a:rPr lang="en-US" sz="6000" b="1" dirty="0">
                <a:solidFill>
                  <a:srgbClr val="C00000"/>
                </a:solidFill>
              </a:rPr>
              <a:t>Zoonotic disease</a:t>
            </a:r>
          </a:p>
          <a:p>
            <a:pPr marL="0" indent="0" algn="ctr">
              <a:buNone/>
            </a:pPr>
            <a:r>
              <a:rPr lang="en-US" sz="6000" b="1" dirty="0">
                <a:solidFill>
                  <a:schemeClr val="accent3">
                    <a:lumMod val="50000"/>
                  </a:schemeClr>
                </a:solidFill>
              </a:rPr>
              <a:t>Mutation</a:t>
            </a:r>
          </a:p>
          <a:p>
            <a:pPr marL="0" indent="0" algn="ctr">
              <a:buNone/>
            </a:pPr>
            <a:r>
              <a:rPr lang="en-US" sz="6000" b="1" dirty="0">
                <a:solidFill>
                  <a:srgbClr val="00B050"/>
                </a:solidFill>
              </a:rPr>
              <a:t>Vaccine</a:t>
            </a:r>
          </a:p>
          <a:p>
            <a:pPr marL="0" indent="0">
              <a:buNone/>
            </a:pPr>
            <a:endParaRPr lang="en-US" dirty="0"/>
          </a:p>
        </p:txBody>
      </p:sp>
    </p:spTree>
    <p:extLst>
      <p:ext uri="{BB962C8B-B14F-4D97-AF65-F5344CB8AC3E}">
        <p14:creationId xmlns:p14="http://schemas.microsoft.com/office/powerpoint/2010/main" val="1984540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7E8FA-AFC5-4821-93A3-339A4831222A}"/>
              </a:ext>
            </a:extLst>
          </p:cNvPr>
          <p:cNvSpPr>
            <a:spLocks noGrp="1"/>
          </p:cNvSpPr>
          <p:nvPr>
            <p:ph type="title"/>
          </p:nvPr>
        </p:nvSpPr>
        <p:spPr>
          <a:xfrm>
            <a:off x="838200" y="64681"/>
            <a:ext cx="10515600" cy="1325563"/>
          </a:xfrm>
        </p:spPr>
        <p:txBody>
          <a:bodyPr/>
          <a:lstStyle/>
          <a:p>
            <a:pPr algn="ctr"/>
            <a:r>
              <a:rPr lang="en-US" b="1" dirty="0">
                <a:solidFill>
                  <a:srgbClr val="0070C0"/>
                </a:solidFill>
                <a:latin typeface="Arial Black" panose="020B0A04020102020204" pitchFamily="34" charset="0"/>
              </a:rPr>
              <a:t>What is</a:t>
            </a:r>
            <a:br>
              <a:rPr lang="en-US" b="1" dirty="0">
                <a:solidFill>
                  <a:srgbClr val="0070C0"/>
                </a:solidFill>
                <a:latin typeface="Arial Black" panose="020B0A04020102020204" pitchFamily="34" charset="0"/>
              </a:rPr>
            </a:br>
            <a:r>
              <a:rPr lang="en-US" b="1" dirty="0">
                <a:solidFill>
                  <a:srgbClr val="0070C0"/>
                </a:solidFill>
                <a:latin typeface="Arial Black" panose="020B0A04020102020204" pitchFamily="34" charset="0"/>
              </a:rPr>
              <a:t>“One Health”?</a:t>
            </a:r>
            <a:endParaRPr lang="en-US" dirty="0"/>
          </a:p>
        </p:txBody>
      </p:sp>
      <p:pic>
        <p:nvPicPr>
          <p:cNvPr id="4" name="Content Placeholder 3">
            <a:extLst>
              <a:ext uri="{FF2B5EF4-FFF2-40B4-BE49-F238E27FC236}">
                <a16:creationId xmlns:a16="http://schemas.microsoft.com/office/drawing/2014/main" id="{E117B106-B8B0-4AE7-83C9-9D11649D4041}"/>
              </a:ext>
            </a:extLst>
          </p:cNvPr>
          <p:cNvPicPr>
            <a:picLocks noGrp="1" noChangeAspect="1"/>
          </p:cNvPicPr>
          <p:nvPr>
            <p:ph idx="1"/>
          </p:nvPr>
        </p:nvPicPr>
        <p:blipFill>
          <a:blip r:embed="rId3"/>
          <a:stretch>
            <a:fillRect/>
          </a:stretch>
        </p:blipFill>
        <p:spPr>
          <a:xfrm>
            <a:off x="5051797" y="1631311"/>
            <a:ext cx="6945650" cy="5274516"/>
          </a:xfrm>
          <a:prstGeom prst="rect">
            <a:avLst/>
          </a:prstGeom>
        </p:spPr>
      </p:pic>
      <p:sp>
        <p:nvSpPr>
          <p:cNvPr id="5" name="TextBox 4">
            <a:extLst>
              <a:ext uri="{FF2B5EF4-FFF2-40B4-BE49-F238E27FC236}">
                <a16:creationId xmlns:a16="http://schemas.microsoft.com/office/drawing/2014/main" id="{75FE7B4F-4381-4AF4-964B-4116E92513A1}"/>
              </a:ext>
            </a:extLst>
          </p:cNvPr>
          <p:cNvSpPr txBox="1"/>
          <p:nvPr/>
        </p:nvSpPr>
        <p:spPr>
          <a:xfrm>
            <a:off x="369651" y="1686741"/>
            <a:ext cx="5589543" cy="4401205"/>
          </a:xfrm>
          <a:prstGeom prst="rect">
            <a:avLst/>
          </a:prstGeom>
          <a:noFill/>
        </p:spPr>
        <p:txBody>
          <a:bodyPr wrap="none" rtlCol="0">
            <a:spAutoFit/>
          </a:bodyPr>
          <a:lstStyle/>
          <a:p>
            <a:r>
              <a:rPr lang="en-US" sz="4000" b="1" dirty="0">
                <a:solidFill>
                  <a:srgbClr val="0070C0"/>
                </a:solidFill>
              </a:rPr>
              <a:t>The connection between:</a:t>
            </a:r>
          </a:p>
          <a:p>
            <a:endParaRPr lang="en-US" sz="4000" b="1" dirty="0"/>
          </a:p>
          <a:p>
            <a:r>
              <a:rPr lang="en-US" sz="4000" b="1" dirty="0">
                <a:solidFill>
                  <a:srgbClr val="7030A0"/>
                </a:solidFill>
              </a:rPr>
              <a:t>Animal Health</a:t>
            </a:r>
          </a:p>
          <a:p>
            <a:endParaRPr lang="en-US" sz="4000" b="1" dirty="0">
              <a:solidFill>
                <a:srgbClr val="FF0000"/>
              </a:solidFill>
            </a:endParaRPr>
          </a:p>
          <a:p>
            <a:r>
              <a:rPr lang="en-US" sz="4000" b="1" dirty="0">
                <a:solidFill>
                  <a:srgbClr val="FF0000"/>
                </a:solidFill>
              </a:rPr>
              <a:t>Human Health</a:t>
            </a:r>
          </a:p>
          <a:p>
            <a:endParaRPr lang="en-US" sz="4000" b="1" dirty="0"/>
          </a:p>
          <a:p>
            <a:r>
              <a:rPr lang="en-US" sz="4000" b="1" dirty="0">
                <a:solidFill>
                  <a:srgbClr val="00B050"/>
                </a:solidFill>
              </a:rPr>
              <a:t>Environmental Health</a:t>
            </a:r>
          </a:p>
        </p:txBody>
      </p:sp>
    </p:spTree>
    <p:extLst>
      <p:ext uri="{BB962C8B-B14F-4D97-AF65-F5344CB8AC3E}">
        <p14:creationId xmlns:p14="http://schemas.microsoft.com/office/powerpoint/2010/main" val="547326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8375-10E2-4820-9A39-E6CA25862CB6}"/>
              </a:ext>
            </a:extLst>
          </p:cNvPr>
          <p:cNvSpPr>
            <a:spLocks noGrp="1"/>
          </p:cNvSpPr>
          <p:nvPr>
            <p:ph type="title"/>
          </p:nvPr>
        </p:nvSpPr>
        <p:spPr>
          <a:xfrm>
            <a:off x="805543" y="499537"/>
            <a:ext cx="5712824" cy="1325563"/>
          </a:xfrm>
        </p:spPr>
        <p:txBody>
          <a:bodyPr>
            <a:normAutofit/>
          </a:bodyPr>
          <a:lstStyle/>
          <a:p>
            <a:r>
              <a:rPr lang="en-US" dirty="0">
                <a:solidFill>
                  <a:srgbClr val="CC00FF"/>
                </a:solidFill>
                <a:latin typeface="Arial Black" panose="020B0A04020102020204" pitchFamily="34" charset="0"/>
              </a:rPr>
              <a:t>What is a</a:t>
            </a:r>
            <a:br>
              <a:rPr lang="en-US" dirty="0">
                <a:solidFill>
                  <a:srgbClr val="CC00FF"/>
                </a:solidFill>
                <a:latin typeface="Arial Black" panose="020B0A04020102020204" pitchFamily="34" charset="0"/>
              </a:rPr>
            </a:br>
            <a:r>
              <a:rPr lang="en-US" dirty="0">
                <a:solidFill>
                  <a:srgbClr val="CC00FF"/>
                </a:solidFill>
                <a:latin typeface="Arial Black" panose="020B0A04020102020204" pitchFamily="34" charset="0"/>
              </a:rPr>
              <a:t>“Species”?</a:t>
            </a:r>
          </a:p>
        </p:txBody>
      </p:sp>
      <p:sp>
        <p:nvSpPr>
          <p:cNvPr id="3" name="Content Placeholder 2">
            <a:extLst>
              <a:ext uri="{FF2B5EF4-FFF2-40B4-BE49-F238E27FC236}">
                <a16:creationId xmlns:a16="http://schemas.microsoft.com/office/drawing/2014/main" id="{32791BA8-91B9-4F03-BB60-EB5526E3149E}"/>
              </a:ext>
            </a:extLst>
          </p:cNvPr>
          <p:cNvSpPr>
            <a:spLocks noGrp="1"/>
          </p:cNvSpPr>
          <p:nvPr>
            <p:ph idx="1"/>
          </p:nvPr>
        </p:nvSpPr>
        <p:spPr>
          <a:xfrm>
            <a:off x="671798" y="2345930"/>
            <a:ext cx="4558309" cy="3181684"/>
          </a:xfrm>
        </p:spPr>
        <p:txBody>
          <a:bodyPr anchor="t">
            <a:noAutofit/>
          </a:bodyPr>
          <a:lstStyle/>
          <a:p>
            <a:pPr marL="0" indent="0">
              <a:buNone/>
            </a:pPr>
            <a:r>
              <a:rPr lang="en-US" sz="4000" b="1" dirty="0">
                <a:solidFill>
                  <a:srgbClr val="CC00FF"/>
                </a:solidFill>
              </a:rPr>
              <a:t>A group of living things that are similar enough to one another that they can create babies together.</a:t>
            </a:r>
          </a:p>
        </p:txBody>
      </p:sp>
      <p:sp>
        <p:nvSpPr>
          <p:cNvPr id="30" name="Oval 29">
            <a:extLst>
              <a:ext uri="{FF2B5EF4-FFF2-40B4-BE49-F238E27FC236}">
                <a16:creationId xmlns:a16="http://schemas.microsoft.com/office/drawing/2014/main" id="{C99A8FB7-A79B-4BC9-9D56-B79587F6A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4761" y="2650637"/>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B23893E2-3349-46D7-A7AA-B9E447957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96859" y="0"/>
            <a:ext cx="4198060" cy="3650200"/>
          </a:xfrm>
          <a:custGeom>
            <a:avLst/>
            <a:gdLst>
              <a:gd name="connsiteX0" fmla="*/ 262846 w 4198060"/>
              <a:gd name="connsiteY0" fmla="*/ 0 h 3650200"/>
              <a:gd name="connsiteX1" fmla="*/ 4198060 w 4198060"/>
              <a:gd name="connsiteY1" fmla="*/ 0 h 3650200"/>
              <a:gd name="connsiteX2" fmla="*/ 4198060 w 4198060"/>
              <a:gd name="connsiteY2" fmla="*/ 3021648 h 3650200"/>
              <a:gd name="connsiteX3" fmla="*/ 4142653 w 4198060"/>
              <a:gd name="connsiteY3" fmla="*/ 3072005 h 3650200"/>
              <a:gd name="connsiteX4" fmla="*/ 2532040 w 4198060"/>
              <a:gd name="connsiteY4" fmla="*/ 3650200 h 3650200"/>
              <a:gd name="connsiteX5" fmla="*/ 0 w 4198060"/>
              <a:gd name="connsiteY5" fmla="*/ 1118160 h 3650200"/>
              <a:gd name="connsiteX6" fmla="*/ 198981 w 4198060"/>
              <a:gd name="connsiteY6" fmla="*/ 132576 h 365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8060" h="3650200">
                <a:moveTo>
                  <a:pt x="262846" y="0"/>
                </a:moveTo>
                <a:lnTo>
                  <a:pt x="4198060" y="0"/>
                </a:lnTo>
                <a:lnTo>
                  <a:pt x="4198060" y="3021648"/>
                </a:lnTo>
                <a:lnTo>
                  <a:pt x="4142653" y="3072005"/>
                </a:lnTo>
                <a:cubicBezTo>
                  <a:pt x="3704967" y="3433216"/>
                  <a:pt x="3143843" y="3650200"/>
                  <a:pt x="2532040" y="3650200"/>
                </a:cubicBezTo>
                <a:cubicBezTo>
                  <a:pt x="1133633" y="3650200"/>
                  <a:pt x="0" y="2516567"/>
                  <a:pt x="0" y="1118160"/>
                </a:cubicBezTo>
                <a:cubicBezTo>
                  <a:pt x="0" y="768558"/>
                  <a:pt x="70852" y="435505"/>
                  <a:pt x="198981" y="132576"/>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A cat that is looking at the camera&#10;&#10;Description automatically generated">
            <a:extLst>
              <a:ext uri="{FF2B5EF4-FFF2-40B4-BE49-F238E27FC236}">
                <a16:creationId xmlns:a16="http://schemas.microsoft.com/office/drawing/2014/main" id="{294066A7-3B59-48B9-B034-0ACA7CA1626B}"/>
              </a:ext>
            </a:extLst>
          </p:cNvPr>
          <p:cNvPicPr>
            <a:picLocks noChangeAspect="1"/>
          </p:cNvPicPr>
          <p:nvPr/>
        </p:nvPicPr>
        <p:blipFill rotWithShape="1">
          <a:blip r:embed="rId3"/>
          <a:srcRect t="8300" r="1" b="6951"/>
          <a:stretch/>
        </p:blipFill>
        <p:spPr>
          <a:xfrm>
            <a:off x="5969353" y="2815228"/>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9" name="Picture 8" descr="A dog on a leash&#10;&#10;Description automatically generated">
            <a:extLst>
              <a:ext uri="{FF2B5EF4-FFF2-40B4-BE49-F238E27FC236}">
                <a16:creationId xmlns:a16="http://schemas.microsoft.com/office/drawing/2014/main" id="{6D20E2FF-2557-4208-B813-D1EB619E9533}"/>
              </a:ext>
            </a:extLst>
          </p:cNvPr>
          <p:cNvPicPr>
            <a:picLocks noChangeAspect="1"/>
          </p:cNvPicPr>
          <p:nvPr/>
        </p:nvPicPr>
        <p:blipFill rotWithShape="1">
          <a:blip r:embed="rId4"/>
          <a:srcRect l="17265" r="-3" b="-3"/>
          <a:stretch/>
        </p:blipFill>
        <p:spPr>
          <a:xfrm>
            <a:off x="8160603" y="2"/>
            <a:ext cx="4034316" cy="3486455"/>
          </a:xfrm>
          <a:custGeom>
            <a:avLst/>
            <a:gdLst/>
            <a:ahLst/>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sp>
        <p:nvSpPr>
          <p:cNvPr id="34" name="Freeform: Shape 33">
            <a:extLst>
              <a:ext uri="{FF2B5EF4-FFF2-40B4-BE49-F238E27FC236}">
                <a16:creationId xmlns:a16="http://schemas.microsoft.com/office/drawing/2014/main" id="{2B7592FE-10D1-4664-B623-353F47C8D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8132" y="4032250"/>
            <a:ext cx="3303868" cy="2825750"/>
          </a:xfrm>
          <a:custGeom>
            <a:avLst/>
            <a:gdLst>
              <a:gd name="connsiteX0" fmla="*/ 1888600 w 3303868"/>
              <a:gd name="connsiteY0" fmla="*/ 0 h 2825750"/>
              <a:gd name="connsiteX1" fmla="*/ 3224042 w 3303868"/>
              <a:gd name="connsiteY1" fmla="*/ 553158 h 2825750"/>
              <a:gd name="connsiteX2" fmla="*/ 3303868 w 3303868"/>
              <a:gd name="connsiteY2" fmla="*/ 640989 h 2825750"/>
              <a:gd name="connsiteX3" fmla="*/ 3303868 w 3303868"/>
              <a:gd name="connsiteY3" fmla="*/ 2825750 h 2825750"/>
              <a:gd name="connsiteX4" fmla="*/ 250380 w 3303868"/>
              <a:gd name="connsiteY4" fmla="*/ 2825750 h 2825750"/>
              <a:gd name="connsiteX5" fmla="*/ 227944 w 3303868"/>
              <a:gd name="connsiteY5" fmla="*/ 2788819 h 2825750"/>
              <a:gd name="connsiteX6" fmla="*/ 0 w 3303868"/>
              <a:gd name="connsiteY6" fmla="*/ 1888600 h 2825750"/>
              <a:gd name="connsiteX7" fmla="*/ 1888600 w 3303868"/>
              <a:gd name="connsiteY7" fmla="*/ 0 h 28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3868" h="2825750">
                <a:moveTo>
                  <a:pt x="1888600" y="0"/>
                </a:moveTo>
                <a:cubicBezTo>
                  <a:pt x="2410123" y="0"/>
                  <a:pt x="2882273" y="211389"/>
                  <a:pt x="3224042" y="553158"/>
                </a:cubicBezTo>
                <a:lnTo>
                  <a:pt x="3303868" y="640989"/>
                </a:lnTo>
                <a:lnTo>
                  <a:pt x="3303868" y="2825750"/>
                </a:lnTo>
                <a:lnTo>
                  <a:pt x="250380" y="2825750"/>
                </a:lnTo>
                <a:lnTo>
                  <a:pt x="227944" y="2788819"/>
                </a:lnTo>
                <a:cubicBezTo>
                  <a:pt x="82574" y="2521217"/>
                  <a:pt x="0" y="2214552"/>
                  <a:pt x="0" y="1888600"/>
                </a:cubicBezTo>
                <a:cubicBezTo>
                  <a:pt x="0" y="845555"/>
                  <a:pt x="845555" y="0"/>
                  <a:pt x="188860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A close up of a dog&#10;&#10;Description automatically generated">
            <a:extLst>
              <a:ext uri="{FF2B5EF4-FFF2-40B4-BE49-F238E27FC236}">
                <a16:creationId xmlns:a16="http://schemas.microsoft.com/office/drawing/2014/main" id="{D84ABF69-6863-4D55-9E82-8C9B244FC902}"/>
              </a:ext>
            </a:extLst>
          </p:cNvPr>
          <p:cNvPicPr>
            <a:picLocks noChangeAspect="1"/>
          </p:cNvPicPr>
          <p:nvPr/>
        </p:nvPicPr>
        <p:blipFill rotWithShape="1">
          <a:blip r:embed="rId5"/>
          <a:srcRect l="8277" r="3244" b="-4"/>
          <a:stretch/>
        </p:blipFill>
        <p:spPr>
          <a:xfrm>
            <a:off x="9053088" y="4197217"/>
            <a:ext cx="3138912" cy="2660795"/>
          </a:xfrm>
          <a:custGeom>
            <a:avLst/>
            <a:gdLst/>
            <a:ahLst/>
            <a:cxnLst/>
            <a:rect l="l" t="t" r="r" b="b"/>
            <a:pathLst>
              <a:path w="3138912" h="2660795">
                <a:moveTo>
                  <a:pt x="1723644" y="0"/>
                </a:moveTo>
                <a:cubicBezTo>
                  <a:pt x="2259111" y="0"/>
                  <a:pt x="2737550" y="244172"/>
                  <a:pt x="3053691" y="627247"/>
                </a:cubicBezTo>
                <a:lnTo>
                  <a:pt x="3138912" y="741211"/>
                </a:lnTo>
                <a:lnTo>
                  <a:pt x="3138912" y="2660795"/>
                </a:lnTo>
                <a:lnTo>
                  <a:pt x="278239" y="2660795"/>
                </a:lnTo>
                <a:lnTo>
                  <a:pt x="208035" y="2545235"/>
                </a:lnTo>
                <a:cubicBezTo>
                  <a:pt x="75362" y="2301006"/>
                  <a:pt x="0" y="2021126"/>
                  <a:pt x="0" y="1723644"/>
                </a:cubicBezTo>
                <a:cubicBezTo>
                  <a:pt x="0" y="771702"/>
                  <a:pt x="771702" y="0"/>
                  <a:pt x="1723644" y="0"/>
                </a:cubicBezTo>
                <a:close/>
              </a:path>
            </a:pathLst>
          </a:custGeom>
        </p:spPr>
      </p:pic>
      <p:sp>
        <p:nvSpPr>
          <p:cNvPr id="6" name="TextBox 5">
            <a:extLst>
              <a:ext uri="{FF2B5EF4-FFF2-40B4-BE49-F238E27FC236}">
                <a16:creationId xmlns:a16="http://schemas.microsoft.com/office/drawing/2014/main" id="{56ABF28D-CAFC-4DA2-BC60-5DE5FB062F35}"/>
              </a:ext>
            </a:extLst>
          </p:cNvPr>
          <p:cNvSpPr txBox="1"/>
          <p:nvPr/>
        </p:nvSpPr>
        <p:spPr>
          <a:xfrm>
            <a:off x="5363852" y="6047224"/>
            <a:ext cx="3337773" cy="461665"/>
          </a:xfrm>
          <a:prstGeom prst="rect">
            <a:avLst/>
          </a:prstGeom>
          <a:noFill/>
        </p:spPr>
        <p:txBody>
          <a:bodyPr wrap="none" rtlCol="0">
            <a:spAutoFit/>
          </a:bodyPr>
          <a:lstStyle/>
          <a:p>
            <a:pPr>
              <a:spcAft>
                <a:spcPts val="600"/>
              </a:spcAft>
            </a:pPr>
            <a:r>
              <a:rPr lang="en-US" sz="2400" b="1" dirty="0">
                <a:solidFill>
                  <a:srgbClr val="CC00FF"/>
                </a:solidFill>
              </a:rPr>
              <a:t>How many species here?</a:t>
            </a:r>
          </a:p>
        </p:txBody>
      </p:sp>
    </p:spTree>
    <p:extLst>
      <p:ext uri="{BB962C8B-B14F-4D97-AF65-F5344CB8AC3E}">
        <p14:creationId xmlns:p14="http://schemas.microsoft.com/office/powerpoint/2010/main" val="823735679"/>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E8133-1658-4E50-92AD-570003BDD3F2}"/>
              </a:ext>
            </a:extLst>
          </p:cNvPr>
          <p:cNvSpPr>
            <a:spLocks noGrp="1"/>
          </p:cNvSpPr>
          <p:nvPr>
            <p:ph type="title"/>
          </p:nvPr>
        </p:nvSpPr>
        <p:spPr/>
        <p:txBody>
          <a:bodyPr>
            <a:normAutofit fontScale="90000"/>
          </a:bodyPr>
          <a:lstStyle/>
          <a:p>
            <a:pPr algn="ctr"/>
            <a:r>
              <a:rPr lang="en-US" sz="6000" b="1" dirty="0">
                <a:solidFill>
                  <a:srgbClr val="C00000"/>
                </a:solidFill>
                <a:latin typeface="Arial Black" panose="020B0A04020102020204" pitchFamily="34" charset="0"/>
              </a:rPr>
              <a:t>What is a </a:t>
            </a:r>
            <a:br>
              <a:rPr lang="en-US" sz="6000" b="1" dirty="0">
                <a:solidFill>
                  <a:srgbClr val="C00000"/>
                </a:solidFill>
                <a:latin typeface="Arial Black" panose="020B0A04020102020204" pitchFamily="34" charset="0"/>
              </a:rPr>
            </a:br>
            <a:r>
              <a:rPr lang="en-US" sz="6000" b="1" dirty="0">
                <a:solidFill>
                  <a:srgbClr val="C00000"/>
                </a:solidFill>
                <a:latin typeface="Arial Black" panose="020B0A04020102020204" pitchFamily="34" charset="0"/>
              </a:rPr>
              <a:t>“Zoonotic Disease”?</a:t>
            </a:r>
          </a:p>
        </p:txBody>
      </p:sp>
      <p:sp>
        <p:nvSpPr>
          <p:cNvPr id="6" name="Content Placeholder 5">
            <a:extLst>
              <a:ext uri="{FF2B5EF4-FFF2-40B4-BE49-F238E27FC236}">
                <a16:creationId xmlns:a16="http://schemas.microsoft.com/office/drawing/2014/main" id="{B81D61D8-6D62-46D7-A35A-990F754F8302}"/>
              </a:ext>
            </a:extLst>
          </p:cNvPr>
          <p:cNvSpPr>
            <a:spLocks noGrp="1"/>
          </p:cNvSpPr>
          <p:nvPr>
            <p:ph idx="1"/>
          </p:nvPr>
        </p:nvSpPr>
        <p:spPr>
          <a:xfrm>
            <a:off x="838200" y="2252345"/>
            <a:ext cx="10515600" cy="4351338"/>
          </a:xfrm>
        </p:spPr>
        <p:txBody>
          <a:bodyPr>
            <a:normAutofit fontScale="85000" lnSpcReduction="20000"/>
          </a:bodyPr>
          <a:lstStyle/>
          <a:p>
            <a:pPr marL="0" indent="0">
              <a:buNone/>
            </a:pPr>
            <a:r>
              <a:rPr lang="en-US" sz="6000" dirty="0">
                <a:solidFill>
                  <a:srgbClr val="C00000"/>
                </a:solidFill>
              </a:rPr>
              <a:t>A disease</a:t>
            </a:r>
          </a:p>
          <a:p>
            <a:pPr marL="0" indent="0">
              <a:buNone/>
            </a:pPr>
            <a:r>
              <a:rPr lang="en-US" sz="6000" dirty="0">
                <a:solidFill>
                  <a:srgbClr val="C00000"/>
                </a:solidFill>
              </a:rPr>
              <a:t>that </a:t>
            </a:r>
          </a:p>
          <a:p>
            <a:pPr marL="0" indent="0">
              <a:buNone/>
            </a:pPr>
            <a:r>
              <a:rPr lang="en-US" sz="6000" dirty="0">
                <a:solidFill>
                  <a:srgbClr val="C00000"/>
                </a:solidFill>
              </a:rPr>
              <a:t>jumps</a:t>
            </a:r>
          </a:p>
          <a:p>
            <a:pPr marL="0" indent="0">
              <a:buNone/>
            </a:pPr>
            <a:r>
              <a:rPr lang="en-US" sz="6000" dirty="0">
                <a:solidFill>
                  <a:srgbClr val="C00000"/>
                </a:solidFill>
              </a:rPr>
              <a:t>between </a:t>
            </a:r>
          </a:p>
          <a:p>
            <a:pPr marL="0" indent="0">
              <a:buNone/>
            </a:pPr>
            <a:r>
              <a:rPr lang="en-US" sz="6000" dirty="0">
                <a:solidFill>
                  <a:srgbClr val="C00000"/>
                </a:solidFill>
              </a:rPr>
              <a:t>different </a:t>
            </a:r>
          </a:p>
          <a:p>
            <a:pPr marL="0" indent="0">
              <a:buNone/>
            </a:pPr>
            <a:r>
              <a:rPr lang="en-US" sz="6000" dirty="0">
                <a:solidFill>
                  <a:srgbClr val="C00000"/>
                </a:solidFill>
              </a:rPr>
              <a:t>species.</a:t>
            </a:r>
          </a:p>
        </p:txBody>
      </p:sp>
      <p:pic>
        <p:nvPicPr>
          <p:cNvPr id="4" name="Picture 3">
            <a:extLst>
              <a:ext uri="{FF2B5EF4-FFF2-40B4-BE49-F238E27FC236}">
                <a16:creationId xmlns:a16="http://schemas.microsoft.com/office/drawing/2014/main" id="{4C701A46-7D2F-4078-9341-9BF8F9550732}"/>
              </a:ext>
            </a:extLst>
          </p:cNvPr>
          <p:cNvPicPr>
            <a:picLocks noChangeAspect="1"/>
          </p:cNvPicPr>
          <p:nvPr/>
        </p:nvPicPr>
        <p:blipFill>
          <a:blip r:embed="rId3"/>
          <a:stretch>
            <a:fillRect/>
          </a:stretch>
        </p:blipFill>
        <p:spPr>
          <a:xfrm>
            <a:off x="4172858" y="2002159"/>
            <a:ext cx="8018393" cy="4351338"/>
          </a:xfrm>
          <a:prstGeom prst="rect">
            <a:avLst/>
          </a:prstGeom>
        </p:spPr>
      </p:pic>
      <p:sp>
        <p:nvSpPr>
          <p:cNvPr id="3" name="TextBox 2">
            <a:extLst>
              <a:ext uri="{FF2B5EF4-FFF2-40B4-BE49-F238E27FC236}">
                <a16:creationId xmlns:a16="http://schemas.microsoft.com/office/drawing/2014/main" id="{200956C6-3147-4D2E-9AFD-1C6C5DEE980E}"/>
              </a:ext>
            </a:extLst>
          </p:cNvPr>
          <p:cNvSpPr txBox="1"/>
          <p:nvPr/>
        </p:nvSpPr>
        <p:spPr>
          <a:xfrm>
            <a:off x="3423829" y="6398199"/>
            <a:ext cx="1498059" cy="400110"/>
          </a:xfrm>
          <a:prstGeom prst="rect">
            <a:avLst/>
          </a:prstGeom>
          <a:noFill/>
        </p:spPr>
        <p:txBody>
          <a:bodyPr wrap="square" rtlCol="0">
            <a:spAutoFit/>
          </a:bodyPr>
          <a:lstStyle/>
          <a:p>
            <a:r>
              <a:rPr lang="en-US" sz="2000" dirty="0"/>
              <a:t>Examples: </a:t>
            </a:r>
          </a:p>
        </p:txBody>
      </p:sp>
      <p:sp>
        <p:nvSpPr>
          <p:cNvPr id="5" name="TextBox 4">
            <a:extLst>
              <a:ext uri="{FF2B5EF4-FFF2-40B4-BE49-F238E27FC236}">
                <a16:creationId xmlns:a16="http://schemas.microsoft.com/office/drawing/2014/main" id="{56B5D8C8-B1E6-452C-93E7-704C846E7148}"/>
              </a:ext>
            </a:extLst>
          </p:cNvPr>
          <p:cNvSpPr txBox="1"/>
          <p:nvPr/>
        </p:nvSpPr>
        <p:spPr>
          <a:xfrm>
            <a:off x="4923510" y="6353497"/>
            <a:ext cx="5679639" cy="461665"/>
          </a:xfrm>
          <a:prstGeom prst="rect">
            <a:avLst/>
          </a:prstGeom>
          <a:noFill/>
        </p:spPr>
        <p:txBody>
          <a:bodyPr wrap="square" rtlCol="0">
            <a:spAutoFit/>
          </a:bodyPr>
          <a:lstStyle/>
          <a:p>
            <a:r>
              <a:rPr lang="en-US" sz="2400" dirty="0"/>
              <a:t>Rabies, (sometimes) Flu </a:t>
            </a:r>
            <a:endParaRPr lang="en-US" dirty="0"/>
          </a:p>
        </p:txBody>
      </p:sp>
    </p:spTree>
    <p:extLst>
      <p:ext uri="{BB962C8B-B14F-4D97-AF65-F5344CB8AC3E}">
        <p14:creationId xmlns:p14="http://schemas.microsoft.com/office/powerpoint/2010/main" val="68331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708357" y="3509963"/>
            <a:ext cx="7092215"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C24D73-7C5C-46D9-9C17-997499FC7090}"/>
              </a:ext>
            </a:extLst>
          </p:cNvPr>
          <p:cNvSpPr>
            <a:spLocks noGrp="1"/>
          </p:cNvSpPr>
          <p:nvPr>
            <p:ph type="title"/>
          </p:nvPr>
        </p:nvSpPr>
        <p:spPr>
          <a:xfrm>
            <a:off x="5021821" y="3812954"/>
            <a:ext cx="6465287" cy="1516014"/>
          </a:xfrm>
        </p:spPr>
        <p:txBody>
          <a:bodyPr vert="horz" lIns="91440" tIns="45720" rIns="91440" bIns="45720" rtlCol="0" anchor="b">
            <a:normAutofit/>
          </a:bodyPr>
          <a:lstStyle/>
          <a:p>
            <a:r>
              <a:rPr lang="en-US" sz="4800" b="1" kern="1200" dirty="0">
                <a:solidFill>
                  <a:srgbClr val="FFFFFF"/>
                </a:solidFill>
                <a:latin typeface="+mj-lt"/>
                <a:ea typeface="+mj-ea"/>
                <a:cs typeface="+mj-cs"/>
              </a:rPr>
              <a:t>What is a “Mutation”?</a:t>
            </a:r>
            <a:endParaRPr lang="en-US" sz="4800" kern="1200" dirty="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652485EA-2B98-4E9B-86DA-EB244AF1B74A}"/>
              </a:ext>
            </a:extLst>
          </p:cNvPr>
          <p:cNvSpPr>
            <a:spLocks noGrp="1"/>
          </p:cNvSpPr>
          <p:nvPr>
            <p:ph idx="1"/>
          </p:nvPr>
        </p:nvSpPr>
        <p:spPr>
          <a:xfrm>
            <a:off x="5021820" y="5550568"/>
            <a:ext cx="6778751" cy="602551"/>
          </a:xfrm>
        </p:spPr>
        <p:txBody>
          <a:bodyPr vert="horz" lIns="91440" tIns="45720" rIns="91440" bIns="45720" rtlCol="0">
            <a:noAutofit/>
          </a:bodyPr>
          <a:lstStyle/>
          <a:p>
            <a:pPr marL="0" indent="0">
              <a:buNone/>
            </a:pPr>
            <a:r>
              <a:rPr lang="en-US" sz="2400" kern="1200" dirty="0">
                <a:solidFill>
                  <a:srgbClr val="E7E6E6"/>
                </a:solidFill>
                <a:latin typeface="+mn-lt"/>
                <a:ea typeface="+mn-ea"/>
                <a:cs typeface="+mn-cs"/>
              </a:rPr>
              <a:t> </a:t>
            </a:r>
            <a:r>
              <a:rPr lang="en-US" sz="2400" b="1" kern="1200" dirty="0">
                <a:solidFill>
                  <a:srgbClr val="E7E6E6"/>
                </a:solidFill>
                <a:latin typeface="+mn-lt"/>
                <a:ea typeface="+mn-ea"/>
                <a:cs typeface="+mn-cs"/>
              </a:rPr>
              <a:t>A change that affects behavior or development.</a:t>
            </a:r>
            <a:endParaRPr lang="en-US" sz="2400" kern="1200" dirty="0">
              <a:solidFill>
                <a:srgbClr val="E7E6E6"/>
              </a:solidFill>
              <a:latin typeface="+mn-lt"/>
              <a:ea typeface="+mn-ea"/>
              <a:cs typeface="+mn-cs"/>
            </a:endParaRPr>
          </a:p>
        </p:txBody>
      </p:sp>
      <p:pic>
        <p:nvPicPr>
          <p:cNvPr id="6" name="Picture 5" descr="A close up of a fruit&#10;&#10;Description automatically generated">
            <a:extLst>
              <a:ext uri="{FF2B5EF4-FFF2-40B4-BE49-F238E27FC236}">
                <a16:creationId xmlns:a16="http://schemas.microsoft.com/office/drawing/2014/main" id="{344AC7A1-EE03-4BD3-94CD-777EC63606CB}"/>
              </a:ext>
            </a:extLst>
          </p:cNvPr>
          <p:cNvPicPr>
            <a:picLocks noChangeAspect="1"/>
          </p:cNvPicPr>
          <p:nvPr/>
        </p:nvPicPr>
        <p:blipFill rotWithShape="1">
          <a:blip r:embed="rId3"/>
          <a:srcRect t="18415" r="-2" b="4023"/>
          <a:stretch/>
        </p:blipFill>
        <p:spPr>
          <a:xfrm>
            <a:off x="317635" y="321733"/>
            <a:ext cx="4151681" cy="3026834"/>
          </a:xfrm>
          <a:prstGeom prst="rect">
            <a:avLst/>
          </a:prstGeom>
        </p:spPr>
      </p:pic>
      <p:pic>
        <p:nvPicPr>
          <p:cNvPr id="4" name="Picture 3" descr="A close up of a flower&#10;&#10;Description automatically generated">
            <a:extLst>
              <a:ext uri="{FF2B5EF4-FFF2-40B4-BE49-F238E27FC236}">
                <a16:creationId xmlns:a16="http://schemas.microsoft.com/office/drawing/2014/main" id="{12D9A4D6-5F03-40A8-AA90-F493AA4E3F81}"/>
              </a:ext>
            </a:extLst>
          </p:cNvPr>
          <p:cNvPicPr>
            <a:picLocks noChangeAspect="1"/>
          </p:cNvPicPr>
          <p:nvPr/>
        </p:nvPicPr>
        <p:blipFill rotWithShape="1">
          <a:blip r:embed="rId4"/>
          <a:srcRect r="1" b="5760"/>
          <a:stretch/>
        </p:blipFill>
        <p:spPr>
          <a:xfrm>
            <a:off x="4638955" y="321733"/>
            <a:ext cx="3539976" cy="2985818"/>
          </a:xfrm>
          <a:prstGeom prst="rect">
            <a:avLst/>
          </a:prstGeom>
        </p:spPr>
      </p:pic>
      <p:pic>
        <p:nvPicPr>
          <p:cNvPr id="8" name="Picture 7" descr="A bowl of fruit on a table&#10;&#10;Description automatically generated">
            <a:extLst>
              <a:ext uri="{FF2B5EF4-FFF2-40B4-BE49-F238E27FC236}">
                <a16:creationId xmlns:a16="http://schemas.microsoft.com/office/drawing/2014/main" id="{D8796754-D4E5-4C2E-8F17-71A0E0D8DE0F}"/>
              </a:ext>
            </a:extLst>
          </p:cNvPr>
          <p:cNvPicPr>
            <a:picLocks noChangeAspect="1"/>
          </p:cNvPicPr>
          <p:nvPr/>
        </p:nvPicPr>
        <p:blipFill rotWithShape="1">
          <a:blip r:embed="rId5"/>
          <a:srcRect t="10880" r="-5" b="10155"/>
          <a:stretch/>
        </p:blipFill>
        <p:spPr>
          <a:xfrm>
            <a:off x="8348570" y="321734"/>
            <a:ext cx="3535590" cy="2985818"/>
          </a:xfrm>
          <a:prstGeom prst="rect">
            <a:avLst/>
          </a:prstGeom>
        </p:spPr>
      </p:pic>
      <p:cxnSp>
        <p:nvCxnSpPr>
          <p:cNvPr id="47" name="Straight Connector 46">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38287" y="5443086"/>
            <a:ext cx="64008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ED807A3-7D28-4271-A063-D19E3CE05AAB}"/>
              </a:ext>
            </a:extLst>
          </p:cNvPr>
          <p:cNvPicPr>
            <a:picLocks noChangeAspect="1"/>
          </p:cNvPicPr>
          <p:nvPr/>
        </p:nvPicPr>
        <p:blipFill rotWithShape="1">
          <a:blip r:embed="rId6"/>
          <a:srcRect t="10499" r="-1" b="3656"/>
          <a:stretch/>
        </p:blipFill>
        <p:spPr>
          <a:xfrm>
            <a:off x="317635" y="3509433"/>
            <a:ext cx="4160452" cy="3026833"/>
          </a:xfrm>
          <a:prstGeom prst="rect">
            <a:avLst/>
          </a:prstGeom>
        </p:spPr>
      </p:pic>
    </p:spTree>
    <p:extLst>
      <p:ext uri="{BB962C8B-B14F-4D97-AF65-F5344CB8AC3E}">
        <p14:creationId xmlns:p14="http://schemas.microsoft.com/office/powerpoint/2010/main" val="1866320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4C54E-692E-458F-A7CE-659009D245AD}"/>
              </a:ext>
            </a:extLst>
          </p:cNvPr>
          <p:cNvSpPr>
            <a:spLocks noGrp="1"/>
          </p:cNvSpPr>
          <p:nvPr>
            <p:ph type="title"/>
          </p:nvPr>
        </p:nvSpPr>
        <p:spPr>
          <a:xfrm>
            <a:off x="1136428" y="627564"/>
            <a:ext cx="7474172" cy="1325563"/>
          </a:xfrm>
        </p:spPr>
        <p:txBody>
          <a:bodyPr>
            <a:normAutofit/>
          </a:bodyPr>
          <a:lstStyle/>
          <a:p>
            <a:r>
              <a:rPr lang="en-US" b="1" dirty="0">
                <a:solidFill>
                  <a:srgbClr val="00B050"/>
                </a:solidFill>
                <a:latin typeface="Arial Black" panose="020B0A04020102020204" pitchFamily="34" charset="0"/>
              </a:rPr>
              <a:t>Vaccine</a:t>
            </a:r>
          </a:p>
        </p:txBody>
      </p:sp>
      <p:sp>
        <p:nvSpPr>
          <p:cNvPr id="3" name="Content Placeholder 2">
            <a:extLst>
              <a:ext uri="{FF2B5EF4-FFF2-40B4-BE49-F238E27FC236}">
                <a16:creationId xmlns:a16="http://schemas.microsoft.com/office/drawing/2014/main" id="{FB09C6D4-3477-47C2-A473-06A1041AD2BD}"/>
              </a:ext>
            </a:extLst>
          </p:cNvPr>
          <p:cNvSpPr>
            <a:spLocks noGrp="1"/>
          </p:cNvSpPr>
          <p:nvPr>
            <p:ph idx="1"/>
          </p:nvPr>
        </p:nvSpPr>
        <p:spPr>
          <a:xfrm>
            <a:off x="1136429" y="2278173"/>
            <a:ext cx="6467867" cy="3450613"/>
          </a:xfrm>
        </p:spPr>
        <p:txBody>
          <a:bodyPr anchor="ctr">
            <a:normAutofit/>
          </a:bodyPr>
          <a:lstStyle/>
          <a:p>
            <a:pPr marL="0" indent="0">
              <a:buNone/>
            </a:pPr>
            <a:r>
              <a:rPr lang="en-US" sz="4000" b="1" dirty="0">
                <a:solidFill>
                  <a:srgbClr val="00B050"/>
                </a:solidFill>
              </a:rPr>
              <a:t>Something that helps a body fight a disease.</a:t>
            </a:r>
          </a:p>
          <a:p>
            <a:pPr marL="0" indent="0">
              <a:buNone/>
            </a:pPr>
            <a:endParaRPr lang="en-US" sz="4000" b="1" dirty="0">
              <a:solidFill>
                <a:srgbClr val="00B050"/>
              </a:solidFill>
            </a:endParaRPr>
          </a:p>
          <a:p>
            <a:pPr marL="0" indent="0">
              <a:buNone/>
            </a:pPr>
            <a:r>
              <a:rPr lang="en-US" sz="4000" b="1" dirty="0">
                <a:solidFill>
                  <a:srgbClr val="00B050"/>
                </a:solidFill>
              </a:rPr>
              <a:t>(like the flu shot)</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5347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E1A00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picture containing air, airplane&#10;&#10;Description automatically generated">
            <a:extLst>
              <a:ext uri="{FF2B5EF4-FFF2-40B4-BE49-F238E27FC236}">
                <a16:creationId xmlns:a16="http://schemas.microsoft.com/office/drawing/2014/main" id="{3C94441E-F1A9-4903-87B6-998FF5A853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06520" y="2358913"/>
            <a:ext cx="2433920" cy="2132652"/>
          </a:xfrm>
          <a:prstGeom prst="rect">
            <a:avLst/>
          </a:prstGeom>
        </p:spPr>
      </p:pic>
    </p:spTree>
    <p:extLst>
      <p:ext uri="{BB962C8B-B14F-4D97-AF65-F5344CB8AC3E}">
        <p14:creationId xmlns:p14="http://schemas.microsoft.com/office/powerpoint/2010/main" val="3539059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EF93-9042-4D45-97DC-C77F1AD05DD4}"/>
              </a:ext>
            </a:extLst>
          </p:cNvPr>
          <p:cNvSpPr>
            <a:spLocks noGrp="1"/>
          </p:cNvSpPr>
          <p:nvPr>
            <p:ph type="title"/>
          </p:nvPr>
        </p:nvSpPr>
        <p:spPr>
          <a:xfrm>
            <a:off x="838200" y="54323"/>
            <a:ext cx="10515600" cy="1325563"/>
          </a:xfrm>
        </p:spPr>
        <p:txBody>
          <a:bodyPr/>
          <a:lstStyle/>
          <a:p>
            <a:r>
              <a:rPr lang="en-US" b="1" dirty="0">
                <a:solidFill>
                  <a:srgbClr val="00B0F0"/>
                </a:solidFill>
              </a:rPr>
              <a:t>One Health: </a:t>
            </a:r>
            <a:r>
              <a:rPr lang="en-US" b="1" dirty="0">
                <a:solidFill>
                  <a:srgbClr val="00B050"/>
                </a:solidFill>
              </a:rPr>
              <a:t>Part 1-- Environmental health</a:t>
            </a:r>
          </a:p>
        </p:txBody>
      </p:sp>
      <p:pic>
        <p:nvPicPr>
          <p:cNvPr id="4" name="Content Placeholder 3">
            <a:extLst>
              <a:ext uri="{FF2B5EF4-FFF2-40B4-BE49-F238E27FC236}">
                <a16:creationId xmlns:a16="http://schemas.microsoft.com/office/drawing/2014/main" id="{F3700322-8B0B-4BA3-B777-E851824D2C58}"/>
              </a:ext>
            </a:extLst>
          </p:cNvPr>
          <p:cNvPicPr>
            <a:picLocks noGrp="1" noChangeAspect="1"/>
          </p:cNvPicPr>
          <p:nvPr>
            <p:ph idx="1"/>
          </p:nvPr>
        </p:nvPicPr>
        <p:blipFill>
          <a:blip r:embed="rId3"/>
          <a:stretch>
            <a:fillRect/>
          </a:stretch>
        </p:blipFill>
        <p:spPr>
          <a:xfrm>
            <a:off x="6168866" y="3154107"/>
            <a:ext cx="1543050" cy="2133600"/>
          </a:xfrm>
          <a:prstGeom prst="rect">
            <a:avLst/>
          </a:prstGeom>
        </p:spPr>
      </p:pic>
      <p:pic>
        <p:nvPicPr>
          <p:cNvPr id="5" name="Picture 4">
            <a:extLst>
              <a:ext uri="{FF2B5EF4-FFF2-40B4-BE49-F238E27FC236}">
                <a16:creationId xmlns:a16="http://schemas.microsoft.com/office/drawing/2014/main" id="{2C1A15AA-9FFE-4051-9002-975BA91EF3DE}"/>
              </a:ext>
            </a:extLst>
          </p:cNvPr>
          <p:cNvPicPr>
            <a:picLocks noChangeAspect="1"/>
          </p:cNvPicPr>
          <p:nvPr/>
        </p:nvPicPr>
        <p:blipFill>
          <a:blip r:embed="rId3"/>
          <a:stretch>
            <a:fillRect/>
          </a:stretch>
        </p:blipFill>
        <p:spPr>
          <a:xfrm>
            <a:off x="5959888" y="1245791"/>
            <a:ext cx="1543050" cy="2133600"/>
          </a:xfrm>
          <a:prstGeom prst="rect">
            <a:avLst/>
          </a:prstGeom>
        </p:spPr>
      </p:pic>
      <p:pic>
        <p:nvPicPr>
          <p:cNvPr id="6" name="Picture 5">
            <a:extLst>
              <a:ext uri="{FF2B5EF4-FFF2-40B4-BE49-F238E27FC236}">
                <a16:creationId xmlns:a16="http://schemas.microsoft.com/office/drawing/2014/main" id="{D2AE85C3-CC35-4B2C-8CCB-5FFB0BC06130}"/>
              </a:ext>
            </a:extLst>
          </p:cNvPr>
          <p:cNvPicPr>
            <a:picLocks noChangeAspect="1"/>
          </p:cNvPicPr>
          <p:nvPr/>
        </p:nvPicPr>
        <p:blipFill>
          <a:blip r:embed="rId3"/>
          <a:stretch>
            <a:fillRect/>
          </a:stretch>
        </p:blipFill>
        <p:spPr>
          <a:xfrm>
            <a:off x="4403408" y="3461798"/>
            <a:ext cx="1543050" cy="2133600"/>
          </a:xfrm>
          <a:prstGeom prst="rect">
            <a:avLst/>
          </a:prstGeom>
        </p:spPr>
      </p:pic>
      <p:pic>
        <p:nvPicPr>
          <p:cNvPr id="7" name="Picture 6">
            <a:extLst>
              <a:ext uri="{FF2B5EF4-FFF2-40B4-BE49-F238E27FC236}">
                <a16:creationId xmlns:a16="http://schemas.microsoft.com/office/drawing/2014/main" id="{2E9C6BB2-84FA-41FC-993A-127A9FC0109E}"/>
              </a:ext>
            </a:extLst>
          </p:cNvPr>
          <p:cNvPicPr>
            <a:picLocks noChangeAspect="1"/>
          </p:cNvPicPr>
          <p:nvPr/>
        </p:nvPicPr>
        <p:blipFill>
          <a:blip r:embed="rId3"/>
          <a:stretch>
            <a:fillRect/>
          </a:stretch>
        </p:blipFill>
        <p:spPr>
          <a:xfrm>
            <a:off x="4053650" y="1328198"/>
            <a:ext cx="1543050" cy="2133600"/>
          </a:xfrm>
          <a:prstGeom prst="rect">
            <a:avLst/>
          </a:prstGeom>
        </p:spPr>
      </p:pic>
      <p:pic>
        <p:nvPicPr>
          <p:cNvPr id="8" name="Picture 7">
            <a:extLst>
              <a:ext uri="{FF2B5EF4-FFF2-40B4-BE49-F238E27FC236}">
                <a16:creationId xmlns:a16="http://schemas.microsoft.com/office/drawing/2014/main" id="{21463C08-A7A2-4A5D-B58C-E98345B65C7D}"/>
              </a:ext>
            </a:extLst>
          </p:cNvPr>
          <p:cNvPicPr>
            <a:picLocks noChangeAspect="1"/>
          </p:cNvPicPr>
          <p:nvPr/>
        </p:nvPicPr>
        <p:blipFill>
          <a:blip r:embed="rId3"/>
          <a:stretch>
            <a:fillRect/>
          </a:stretch>
        </p:blipFill>
        <p:spPr>
          <a:xfrm>
            <a:off x="2470309" y="1352582"/>
            <a:ext cx="1543050" cy="2133600"/>
          </a:xfrm>
          <a:prstGeom prst="rect">
            <a:avLst/>
          </a:prstGeom>
        </p:spPr>
      </p:pic>
      <p:pic>
        <p:nvPicPr>
          <p:cNvPr id="9" name="Picture 8">
            <a:extLst>
              <a:ext uri="{FF2B5EF4-FFF2-40B4-BE49-F238E27FC236}">
                <a16:creationId xmlns:a16="http://schemas.microsoft.com/office/drawing/2014/main" id="{BB339F75-8A2A-4137-896B-064CEBFF49E0}"/>
              </a:ext>
            </a:extLst>
          </p:cNvPr>
          <p:cNvPicPr>
            <a:picLocks noChangeAspect="1"/>
          </p:cNvPicPr>
          <p:nvPr/>
        </p:nvPicPr>
        <p:blipFill>
          <a:blip r:embed="rId3"/>
          <a:stretch>
            <a:fillRect/>
          </a:stretch>
        </p:blipFill>
        <p:spPr>
          <a:xfrm>
            <a:off x="2420112" y="3446558"/>
            <a:ext cx="1543050" cy="2133600"/>
          </a:xfrm>
          <a:prstGeom prst="rect">
            <a:avLst/>
          </a:prstGeom>
        </p:spPr>
      </p:pic>
      <p:pic>
        <p:nvPicPr>
          <p:cNvPr id="10" name="Picture 9">
            <a:extLst>
              <a:ext uri="{FF2B5EF4-FFF2-40B4-BE49-F238E27FC236}">
                <a16:creationId xmlns:a16="http://schemas.microsoft.com/office/drawing/2014/main" id="{1E4A8D5C-90BF-4771-9422-98BF9320C72D}"/>
              </a:ext>
            </a:extLst>
          </p:cNvPr>
          <p:cNvPicPr>
            <a:picLocks noChangeAspect="1"/>
          </p:cNvPicPr>
          <p:nvPr/>
        </p:nvPicPr>
        <p:blipFill>
          <a:blip r:embed="rId3"/>
          <a:stretch>
            <a:fillRect/>
          </a:stretch>
        </p:blipFill>
        <p:spPr>
          <a:xfrm>
            <a:off x="572262" y="3486182"/>
            <a:ext cx="1543050" cy="2133600"/>
          </a:xfrm>
          <a:prstGeom prst="rect">
            <a:avLst/>
          </a:prstGeom>
        </p:spPr>
      </p:pic>
      <p:pic>
        <p:nvPicPr>
          <p:cNvPr id="11" name="Picture 10">
            <a:extLst>
              <a:ext uri="{FF2B5EF4-FFF2-40B4-BE49-F238E27FC236}">
                <a16:creationId xmlns:a16="http://schemas.microsoft.com/office/drawing/2014/main" id="{B0F966FD-9584-442D-BD6C-0AAECBBBCB4F}"/>
              </a:ext>
            </a:extLst>
          </p:cNvPr>
          <p:cNvPicPr>
            <a:picLocks noChangeAspect="1"/>
          </p:cNvPicPr>
          <p:nvPr/>
        </p:nvPicPr>
        <p:blipFill>
          <a:blip r:embed="rId3"/>
          <a:stretch>
            <a:fillRect/>
          </a:stretch>
        </p:blipFill>
        <p:spPr>
          <a:xfrm>
            <a:off x="572262" y="1447800"/>
            <a:ext cx="1543050" cy="2133600"/>
          </a:xfrm>
          <a:prstGeom prst="rect">
            <a:avLst/>
          </a:prstGeom>
        </p:spPr>
      </p:pic>
      <p:pic>
        <p:nvPicPr>
          <p:cNvPr id="12" name="Picture 11">
            <a:extLst>
              <a:ext uri="{FF2B5EF4-FFF2-40B4-BE49-F238E27FC236}">
                <a16:creationId xmlns:a16="http://schemas.microsoft.com/office/drawing/2014/main" id="{2232E7D8-C852-44BB-8A17-7C5DE537087E}"/>
              </a:ext>
            </a:extLst>
          </p:cNvPr>
          <p:cNvPicPr>
            <a:picLocks noChangeAspect="1"/>
          </p:cNvPicPr>
          <p:nvPr/>
        </p:nvPicPr>
        <p:blipFill>
          <a:blip r:embed="rId3"/>
          <a:stretch>
            <a:fillRect/>
          </a:stretch>
        </p:blipFill>
        <p:spPr>
          <a:xfrm>
            <a:off x="8016716" y="3351340"/>
            <a:ext cx="1543050" cy="2133600"/>
          </a:xfrm>
          <a:prstGeom prst="rect">
            <a:avLst/>
          </a:prstGeom>
        </p:spPr>
      </p:pic>
      <p:pic>
        <p:nvPicPr>
          <p:cNvPr id="13" name="Picture 12">
            <a:extLst>
              <a:ext uri="{FF2B5EF4-FFF2-40B4-BE49-F238E27FC236}">
                <a16:creationId xmlns:a16="http://schemas.microsoft.com/office/drawing/2014/main" id="{CAAEF3C7-58CB-45CC-9E47-2D60512D06D6}"/>
              </a:ext>
            </a:extLst>
          </p:cNvPr>
          <p:cNvPicPr>
            <a:picLocks noChangeAspect="1"/>
          </p:cNvPicPr>
          <p:nvPr/>
        </p:nvPicPr>
        <p:blipFill>
          <a:blip r:embed="rId3"/>
          <a:stretch>
            <a:fillRect/>
          </a:stretch>
        </p:blipFill>
        <p:spPr>
          <a:xfrm>
            <a:off x="9710357" y="3344514"/>
            <a:ext cx="1543050" cy="2133600"/>
          </a:xfrm>
          <a:prstGeom prst="rect">
            <a:avLst/>
          </a:prstGeom>
        </p:spPr>
      </p:pic>
      <p:pic>
        <p:nvPicPr>
          <p:cNvPr id="14" name="Picture 13">
            <a:extLst>
              <a:ext uri="{FF2B5EF4-FFF2-40B4-BE49-F238E27FC236}">
                <a16:creationId xmlns:a16="http://schemas.microsoft.com/office/drawing/2014/main" id="{450F6A6F-E669-4C6D-9039-83398F81B5CE}"/>
              </a:ext>
            </a:extLst>
          </p:cNvPr>
          <p:cNvPicPr>
            <a:picLocks noChangeAspect="1"/>
          </p:cNvPicPr>
          <p:nvPr/>
        </p:nvPicPr>
        <p:blipFill>
          <a:blip r:embed="rId3"/>
          <a:stretch>
            <a:fillRect/>
          </a:stretch>
        </p:blipFill>
        <p:spPr>
          <a:xfrm>
            <a:off x="7866126" y="1245791"/>
            <a:ext cx="1543050" cy="2133600"/>
          </a:xfrm>
          <a:prstGeom prst="rect">
            <a:avLst/>
          </a:prstGeom>
        </p:spPr>
      </p:pic>
      <p:pic>
        <p:nvPicPr>
          <p:cNvPr id="15" name="Picture 14">
            <a:extLst>
              <a:ext uri="{FF2B5EF4-FFF2-40B4-BE49-F238E27FC236}">
                <a16:creationId xmlns:a16="http://schemas.microsoft.com/office/drawing/2014/main" id="{3BEE29C5-4795-4C65-BB2B-AD6B183F505A}"/>
              </a:ext>
            </a:extLst>
          </p:cNvPr>
          <p:cNvPicPr>
            <a:picLocks noChangeAspect="1"/>
          </p:cNvPicPr>
          <p:nvPr/>
        </p:nvPicPr>
        <p:blipFill>
          <a:blip r:embed="rId3"/>
          <a:stretch>
            <a:fillRect/>
          </a:stretch>
        </p:blipFill>
        <p:spPr>
          <a:xfrm>
            <a:off x="9609963" y="1245791"/>
            <a:ext cx="1543050" cy="2133600"/>
          </a:xfrm>
          <a:prstGeom prst="rect">
            <a:avLst/>
          </a:prstGeom>
        </p:spPr>
      </p:pic>
      <p:pic>
        <p:nvPicPr>
          <p:cNvPr id="16" name="Picture 15">
            <a:extLst>
              <a:ext uri="{FF2B5EF4-FFF2-40B4-BE49-F238E27FC236}">
                <a16:creationId xmlns:a16="http://schemas.microsoft.com/office/drawing/2014/main" id="{CE216074-0DB1-4133-A500-E6BCC1CD789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726433" y="3478610"/>
            <a:ext cx="868869" cy="570195"/>
          </a:xfrm>
          <a:prstGeom prst="rect">
            <a:avLst/>
          </a:prstGeom>
        </p:spPr>
      </p:pic>
      <p:pic>
        <p:nvPicPr>
          <p:cNvPr id="17" name="Picture 16">
            <a:extLst>
              <a:ext uri="{FF2B5EF4-FFF2-40B4-BE49-F238E27FC236}">
                <a16:creationId xmlns:a16="http://schemas.microsoft.com/office/drawing/2014/main" id="{A92B9A97-97E0-4877-A077-D99CEECCB10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730941" y="4525707"/>
            <a:ext cx="868869" cy="570195"/>
          </a:xfrm>
          <a:prstGeom prst="rect">
            <a:avLst/>
          </a:prstGeom>
        </p:spPr>
      </p:pic>
      <p:pic>
        <p:nvPicPr>
          <p:cNvPr id="20" name="Picture 19">
            <a:extLst>
              <a:ext uri="{FF2B5EF4-FFF2-40B4-BE49-F238E27FC236}">
                <a16:creationId xmlns:a16="http://schemas.microsoft.com/office/drawing/2014/main" id="{850C8EF3-AF3A-4EB9-AD86-987D519480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168897" y="2456115"/>
            <a:ext cx="868869" cy="570195"/>
          </a:xfrm>
          <a:prstGeom prst="rect">
            <a:avLst/>
          </a:prstGeom>
        </p:spPr>
      </p:pic>
      <p:pic>
        <p:nvPicPr>
          <p:cNvPr id="21" name="Picture 20">
            <a:extLst>
              <a:ext uri="{FF2B5EF4-FFF2-40B4-BE49-F238E27FC236}">
                <a16:creationId xmlns:a16="http://schemas.microsoft.com/office/drawing/2014/main" id="{585E2DC4-B068-4E96-9012-06B7EB6A081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79852" y="3912329"/>
            <a:ext cx="868869" cy="570195"/>
          </a:xfrm>
          <a:prstGeom prst="rect">
            <a:avLst/>
          </a:prstGeom>
        </p:spPr>
      </p:pic>
      <p:pic>
        <p:nvPicPr>
          <p:cNvPr id="22" name="Picture 21">
            <a:extLst>
              <a:ext uri="{FF2B5EF4-FFF2-40B4-BE49-F238E27FC236}">
                <a16:creationId xmlns:a16="http://schemas.microsoft.com/office/drawing/2014/main" id="{100966B3-AC02-4CBE-BA4C-5CA4208385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805085" y="1575981"/>
            <a:ext cx="868869" cy="570195"/>
          </a:xfrm>
          <a:prstGeom prst="rect">
            <a:avLst/>
          </a:prstGeom>
        </p:spPr>
      </p:pic>
      <p:pic>
        <p:nvPicPr>
          <p:cNvPr id="23" name="Picture 22">
            <a:extLst>
              <a:ext uri="{FF2B5EF4-FFF2-40B4-BE49-F238E27FC236}">
                <a16:creationId xmlns:a16="http://schemas.microsoft.com/office/drawing/2014/main" id="{64561375-A330-4F31-8A74-593B215BB03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89809" y="1557144"/>
            <a:ext cx="868869" cy="570195"/>
          </a:xfrm>
          <a:prstGeom prst="rect">
            <a:avLst/>
          </a:prstGeom>
        </p:spPr>
      </p:pic>
      <p:pic>
        <p:nvPicPr>
          <p:cNvPr id="24" name="Picture 23">
            <a:extLst>
              <a:ext uri="{FF2B5EF4-FFF2-40B4-BE49-F238E27FC236}">
                <a16:creationId xmlns:a16="http://schemas.microsoft.com/office/drawing/2014/main" id="{3F6BBC5D-3C50-4D4B-B987-753E9CE161B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09176" y="4353605"/>
            <a:ext cx="868869" cy="570195"/>
          </a:xfrm>
          <a:prstGeom prst="rect">
            <a:avLst/>
          </a:prstGeom>
        </p:spPr>
      </p:pic>
      <p:pic>
        <p:nvPicPr>
          <p:cNvPr id="25" name="Picture 24">
            <a:extLst>
              <a:ext uri="{FF2B5EF4-FFF2-40B4-BE49-F238E27FC236}">
                <a16:creationId xmlns:a16="http://schemas.microsoft.com/office/drawing/2014/main" id="{7879E93E-2254-423F-94DE-390E04289D9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75528" y="1447800"/>
            <a:ext cx="868869" cy="570195"/>
          </a:xfrm>
          <a:prstGeom prst="rect">
            <a:avLst/>
          </a:prstGeom>
        </p:spPr>
      </p:pic>
      <p:pic>
        <p:nvPicPr>
          <p:cNvPr id="26" name="Picture 25">
            <a:extLst>
              <a:ext uri="{FF2B5EF4-FFF2-40B4-BE49-F238E27FC236}">
                <a16:creationId xmlns:a16="http://schemas.microsoft.com/office/drawing/2014/main" id="{5F0640A4-F948-40C4-BD68-E334305019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59052" y="3386548"/>
            <a:ext cx="868869" cy="570195"/>
          </a:xfrm>
          <a:prstGeom prst="rect">
            <a:avLst/>
          </a:prstGeom>
        </p:spPr>
      </p:pic>
      <p:pic>
        <p:nvPicPr>
          <p:cNvPr id="27" name="Picture 26">
            <a:extLst>
              <a:ext uri="{FF2B5EF4-FFF2-40B4-BE49-F238E27FC236}">
                <a16:creationId xmlns:a16="http://schemas.microsoft.com/office/drawing/2014/main" id="{253A4BFD-AE5D-439B-94C8-239FD723264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220891" y="2636440"/>
            <a:ext cx="914400" cy="742950"/>
          </a:xfrm>
          <a:prstGeom prst="rect">
            <a:avLst/>
          </a:prstGeom>
        </p:spPr>
      </p:pic>
      <p:pic>
        <p:nvPicPr>
          <p:cNvPr id="28" name="Picture 27">
            <a:extLst>
              <a:ext uri="{FF2B5EF4-FFF2-40B4-BE49-F238E27FC236}">
                <a16:creationId xmlns:a16="http://schemas.microsoft.com/office/drawing/2014/main" id="{4274F423-0B60-4433-B21C-E6214EBB56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711916" y="4544757"/>
            <a:ext cx="914400" cy="742950"/>
          </a:xfrm>
          <a:prstGeom prst="rect">
            <a:avLst/>
          </a:prstGeom>
        </p:spPr>
      </p:pic>
      <p:pic>
        <p:nvPicPr>
          <p:cNvPr id="29" name="Picture 28">
            <a:extLst>
              <a:ext uri="{FF2B5EF4-FFF2-40B4-BE49-F238E27FC236}">
                <a16:creationId xmlns:a16="http://schemas.microsoft.com/office/drawing/2014/main" id="{8E283CB3-ACE8-485A-9693-CCF82B4EF5A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796206" y="2782632"/>
            <a:ext cx="914400" cy="742950"/>
          </a:xfrm>
          <a:prstGeom prst="rect">
            <a:avLst/>
          </a:prstGeom>
        </p:spPr>
      </p:pic>
      <p:pic>
        <p:nvPicPr>
          <p:cNvPr id="30" name="Picture 29">
            <a:extLst>
              <a:ext uri="{FF2B5EF4-FFF2-40B4-BE49-F238E27FC236}">
                <a16:creationId xmlns:a16="http://schemas.microsoft.com/office/drawing/2014/main" id="{7B2C1F54-B905-49B6-B53C-ECEFE48A231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47252" y="1064346"/>
            <a:ext cx="914400" cy="742950"/>
          </a:xfrm>
          <a:prstGeom prst="rect">
            <a:avLst/>
          </a:prstGeom>
        </p:spPr>
      </p:pic>
      <p:pic>
        <p:nvPicPr>
          <p:cNvPr id="31" name="Picture 30">
            <a:extLst>
              <a:ext uri="{FF2B5EF4-FFF2-40B4-BE49-F238E27FC236}">
                <a16:creationId xmlns:a16="http://schemas.microsoft.com/office/drawing/2014/main" id="{88CA09D0-7580-4435-8121-360A044DC9B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465433" y="1222851"/>
            <a:ext cx="914400" cy="742950"/>
          </a:xfrm>
          <a:prstGeom prst="rect">
            <a:avLst/>
          </a:prstGeom>
        </p:spPr>
      </p:pic>
      <p:pic>
        <p:nvPicPr>
          <p:cNvPr id="32" name="Picture 31">
            <a:extLst>
              <a:ext uri="{FF2B5EF4-FFF2-40B4-BE49-F238E27FC236}">
                <a16:creationId xmlns:a16="http://schemas.microsoft.com/office/drawing/2014/main" id="{92F1AC9D-9A44-47AE-A78F-880479B8560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512106" y="3174717"/>
            <a:ext cx="914400" cy="742950"/>
          </a:xfrm>
          <a:prstGeom prst="rect">
            <a:avLst/>
          </a:prstGeom>
        </p:spPr>
      </p:pic>
      <p:pic>
        <p:nvPicPr>
          <p:cNvPr id="33" name="Picture 32">
            <a:extLst>
              <a:ext uri="{FF2B5EF4-FFF2-40B4-BE49-F238E27FC236}">
                <a16:creationId xmlns:a16="http://schemas.microsoft.com/office/drawing/2014/main" id="{070A5C45-37B7-401F-8D21-A63CFB7495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102566" y="2489329"/>
            <a:ext cx="914400" cy="742950"/>
          </a:xfrm>
          <a:prstGeom prst="rect">
            <a:avLst/>
          </a:prstGeom>
        </p:spPr>
      </p:pic>
      <p:pic>
        <p:nvPicPr>
          <p:cNvPr id="34" name="Picture 33">
            <a:extLst>
              <a:ext uri="{FF2B5EF4-FFF2-40B4-BE49-F238E27FC236}">
                <a16:creationId xmlns:a16="http://schemas.microsoft.com/office/drawing/2014/main" id="{95DBC93A-3223-4918-AEA3-46FF6FD250D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791200" y="4688298"/>
            <a:ext cx="914400" cy="742950"/>
          </a:xfrm>
          <a:prstGeom prst="rect">
            <a:avLst/>
          </a:prstGeom>
        </p:spPr>
      </p:pic>
      <p:pic>
        <p:nvPicPr>
          <p:cNvPr id="35" name="Picture 34">
            <a:extLst>
              <a:ext uri="{FF2B5EF4-FFF2-40B4-BE49-F238E27FC236}">
                <a16:creationId xmlns:a16="http://schemas.microsoft.com/office/drawing/2014/main" id="{F035009A-F509-4017-B408-5E00092F19F7}"/>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579" y="1460118"/>
            <a:ext cx="868869" cy="570195"/>
          </a:xfrm>
          <a:prstGeom prst="rect">
            <a:avLst/>
          </a:prstGeom>
        </p:spPr>
      </p:pic>
      <p:pic>
        <p:nvPicPr>
          <p:cNvPr id="36" name="Picture 35">
            <a:extLst>
              <a:ext uri="{FF2B5EF4-FFF2-40B4-BE49-F238E27FC236}">
                <a16:creationId xmlns:a16="http://schemas.microsoft.com/office/drawing/2014/main" id="{5C9EFE0E-8127-42F3-8BEC-479B7111F5F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287" y="3174717"/>
            <a:ext cx="914400" cy="742950"/>
          </a:xfrm>
          <a:prstGeom prst="rect">
            <a:avLst/>
          </a:prstGeom>
        </p:spPr>
      </p:pic>
      <p:pic>
        <p:nvPicPr>
          <p:cNvPr id="37" name="Picture 36">
            <a:extLst>
              <a:ext uri="{FF2B5EF4-FFF2-40B4-BE49-F238E27FC236}">
                <a16:creationId xmlns:a16="http://schemas.microsoft.com/office/drawing/2014/main" id="{5CACDEDF-4484-4C5C-92D7-B48AF4D7D904}"/>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241767" y="5049705"/>
            <a:ext cx="1036278" cy="499271"/>
          </a:xfrm>
          <a:prstGeom prst="rect">
            <a:avLst/>
          </a:prstGeom>
        </p:spPr>
      </p:pic>
      <p:pic>
        <p:nvPicPr>
          <p:cNvPr id="38" name="Picture 37">
            <a:extLst>
              <a:ext uri="{FF2B5EF4-FFF2-40B4-BE49-F238E27FC236}">
                <a16:creationId xmlns:a16="http://schemas.microsoft.com/office/drawing/2014/main" id="{AFBAA880-35BF-40E0-BDBC-0C9AB6D7AF0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958003" y="5070311"/>
            <a:ext cx="1036278" cy="499271"/>
          </a:xfrm>
          <a:prstGeom prst="rect">
            <a:avLst/>
          </a:prstGeom>
        </p:spPr>
      </p:pic>
      <p:pic>
        <p:nvPicPr>
          <p:cNvPr id="39" name="Picture 38">
            <a:extLst>
              <a:ext uri="{FF2B5EF4-FFF2-40B4-BE49-F238E27FC236}">
                <a16:creationId xmlns:a16="http://schemas.microsoft.com/office/drawing/2014/main" id="{CB80C043-E6BD-4DDB-B413-EA72E408026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971369" y="5165868"/>
            <a:ext cx="1036278" cy="499271"/>
          </a:xfrm>
          <a:prstGeom prst="rect">
            <a:avLst/>
          </a:prstGeom>
        </p:spPr>
      </p:pic>
      <p:pic>
        <p:nvPicPr>
          <p:cNvPr id="40" name="Picture 39">
            <a:extLst>
              <a:ext uri="{FF2B5EF4-FFF2-40B4-BE49-F238E27FC236}">
                <a16:creationId xmlns:a16="http://schemas.microsoft.com/office/drawing/2014/main" id="{5152C733-6181-419D-9FE9-4DB9BEF3B51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593327" y="5135878"/>
            <a:ext cx="1036278" cy="499271"/>
          </a:xfrm>
          <a:prstGeom prst="rect">
            <a:avLst/>
          </a:prstGeom>
        </p:spPr>
      </p:pic>
      <p:pic>
        <p:nvPicPr>
          <p:cNvPr id="41" name="Picture 40">
            <a:extLst>
              <a:ext uri="{FF2B5EF4-FFF2-40B4-BE49-F238E27FC236}">
                <a16:creationId xmlns:a16="http://schemas.microsoft.com/office/drawing/2014/main" id="{D841F01F-9CA9-4381-BF4A-E3855A4C909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3579" y="5104869"/>
            <a:ext cx="1036278" cy="499271"/>
          </a:xfrm>
          <a:prstGeom prst="rect">
            <a:avLst/>
          </a:prstGeom>
        </p:spPr>
      </p:pic>
      <p:pic>
        <p:nvPicPr>
          <p:cNvPr id="3" name="Picture 2">
            <a:extLst>
              <a:ext uri="{FF2B5EF4-FFF2-40B4-BE49-F238E27FC236}">
                <a16:creationId xmlns:a16="http://schemas.microsoft.com/office/drawing/2014/main" id="{598D0DBC-61B8-421A-8493-153F17C6081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508406" y="5380296"/>
            <a:ext cx="575599" cy="447688"/>
          </a:xfrm>
          <a:prstGeom prst="rect">
            <a:avLst/>
          </a:prstGeom>
        </p:spPr>
      </p:pic>
      <p:pic>
        <p:nvPicPr>
          <p:cNvPr id="42" name="Picture 41">
            <a:extLst>
              <a:ext uri="{FF2B5EF4-FFF2-40B4-BE49-F238E27FC236}">
                <a16:creationId xmlns:a16="http://schemas.microsoft.com/office/drawing/2014/main" id="{E1985C25-793C-4B6C-82A2-656C4EC37A3E}"/>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000727" y="5524442"/>
            <a:ext cx="575599" cy="447688"/>
          </a:xfrm>
          <a:prstGeom prst="rect">
            <a:avLst/>
          </a:prstGeom>
        </p:spPr>
      </p:pic>
      <p:pic>
        <p:nvPicPr>
          <p:cNvPr id="43" name="Picture 42">
            <a:extLst>
              <a:ext uri="{FF2B5EF4-FFF2-40B4-BE49-F238E27FC236}">
                <a16:creationId xmlns:a16="http://schemas.microsoft.com/office/drawing/2014/main" id="{1B14C353-7E73-4C02-9D02-FB494361C8F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6497815" y="5319946"/>
            <a:ext cx="575599" cy="447688"/>
          </a:xfrm>
          <a:prstGeom prst="rect">
            <a:avLst/>
          </a:prstGeom>
        </p:spPr>
      </p:pic>
      <p:pic>
        <p:nvPicPr>
          <p:cNvPr id="44" name="Picture 43">
            <a:extLst>
              <a:ext uri="{FF2B5EF4-FFF2-40B4-BE49-F238E27FC236}">
                <a16:creationId xmlns:a16="http://schemas.microsoft.com/office/drawing/2014/main" id="{637B3EBA-6ABB-4298-8949-2176728B96FC}"/>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207528" y="5121629"/>
            <a:ext cx="575599" cy="447688"/>
          </a:xfrm>
          <a:prstGeom prst="rect">
            <a:avLst/>
          </a:prstGeom>
        </p:spPr>
      </p:pic>
      <p:pic>
        <p:nvPicPr>
          <p:cNvPr id="45" name="Picture 44">
            <a:extLst>
              <a:ext uri="{FF2B5EF4-FFF2-40B4-BE49-F238E27FC236}">
                <a16:creationId xmlns:a16="http://schemas.microsoft.com/office/drawing/2014/main" id="{16745F64-3E7C-4333-853B-1E09ADE9CD2E}"/>
              </a:ext>
            </a:extLst>
          </p:cNvPr>
          <p:cNvPicPr>
            <a:picLocks noChangeAspect="1"/>
          </p:cNvPicPr>
          <p:nvPr/>
        </p:nvPicPr>
        <p:blipFill>
          <a:blip r:embed="rId7"/>
          <a:stretch>
            <a:fillRect/>
          </a:stretch>
        </p:blipFill>
        <p:spPr>
          <a:xfrm>
            <a:off x="5265615" y="5217451"/>
            <a:ext cx="575599" cy="447688"/>
          </a:xfrm>
          <a:prstGeom prst="rect">
            <a:avLst/>
          </a:prstGeom>
        </p:spPr>
      </p:pic>
      <p:pic>
        <p:nvPicPr>
          <p:cNvPr id="46" name="Picture 45">
            <a:extLst>
              <a:ext uri="{FF2B5EF4-FFF2-40B4-BE49-F238E27FC236}">
                <a16:creationId xmlns:a16="http://schemas.microsoft.com/office/drawing/2014/main" id="{7ABB068E-E827-4501-B884-9ADF0B43A1B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762039" y="5207404"/>
            <a:ext cx="575599" cy="447688"/>
          </a:xfrm>
          <a:prstGeom prst="rect">
            <a:avLst/>
          </a:prstGeom>
        </p:spPr>
      </p:pic>
    </p:spTree>
    <p:extLst>
      <p:ext uri="{BB962C8B-B14F-4D97-AF65-F5344CB8AC3E}">
        <p14:creationId xmlns:p14="http://schemas.microsoft.com/office/powerpoint/2010/main" val="2355813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EF93-9042-4D45-97DC-C77F1AD05DD4}"/>
              </a:ext>
            </a:extLst>
          </p:cNvPr>
          <p:cNvSpPr>
            <a:spLocks noGrp="1"/>
          </p:cNvSpPr>
          <p:nvPr>
            <p:ph type="title"/>
          </p:nvPr>
        </p:nvSpPr>
        <p:spPr>
          <a:xfrm>
            <a:off x="838200" y="54323"/>
            <a:ext cx="10515600" cy="1325563"/>
          </a:xfrm>
        </p:spPr>
        <p:txBody>
          <a:bodyPr/>
          <a:lstStyle/>
          <a:p>
            <a:pPr algn="ctr"/>
            <a:r>
              <a:rPr lang="en-US" b="1" dirty="0">
                <a:solidFill>
                  <a:srgbClr val="00B0F0"/>
                </a:solidFill>
              </a:rPr>
              <a:t>One Health: </a:t>
            </a:r>
            <a:r>
              <a:rPr lang="en-US" b="1" dirty="0">
                <a:solidFill>
                  <a:srgbClr val="7030A0"/>
                </a:solidFill>
              </a:rPr>
              <a:t>Part 2-- Animal health</a:t>
            </a:r>
            <a:endParaRPr lang="en-US" dirty="0">
              <a:solidFill>
                <a:srgbClr val="7030A0"/>
              </a:solidFill>
            </a:endParaRPr>
          </a:p>
        </p:txBody>
      </p:sp>
      <p:pic>
        <p:nvPicPr>
          <p:cNvPr id="4" name="Content Placeholder 3">
            <a:extLst>
              <a:ext uri="{FF2B5EF4-FFF2-40B4-BE49-F238E27FC236}">
                <a16:creationId xmlns:a16="http://schemas.microsoft.com/office/drawing/2014/main" id="{F3700322-8B0B-4BA3-B777-E851824D2C58}"/>
              </a:ext>
            </a:extLst>
          </p:cNvPr>
          <p:cNvPicPr>
            <a:picLocks noGrp="1" noChangeAspect="1"/>
          </p:cNvPicPr>
          <p:nvPr>
            <p:ph idx="1"/>
          </p:nvPr>
        </p:nvPicPr>
        <p:blipFill>
          <a:blip r:embed="rId3"/>
          <a:stretch>
            <a:fillRect/>
          </a:stretch>
        </p:blipFill>
        <p:spPr>
          <a:xfrm>
            <a:off x="6168866" y="3154107"/>
            <a:ext cx="1543050" cy="2133600"/>
          </a:xfrm>
          <a:prstGeom prst="rect">
            <a:avLst/>
          </a:prstGeom>
        </p:spPr>
      </p:pic>
      <p:pic>
        <p:nvPicPr>
          <p:cNvPr id="5" name="Picture 4">
            <a:extLst>
              <a:ext uri="{FF2B5EF4-FFF2-40B4-BE49-F238E27FC236}">
                <a16:creationId xmlns:a16="http://schemas.microsoft.com/office/drawing/2014/main" id="{2C1A15AA-9FFE-4051-9002-975BA91EF3DE}"/>
              </a:ext>
            </a:extLst>
          </p:cNvPr>
          <p:cNvPicPr>
            <a:picLocks noChangeAspect="1"/>
          </p:cNvPicPr>
          <p:nvPr/>
        </p:nvPicPr>
        <p:blipFill>
          <a:blip r:embed="rId3"/>
          <a:stretch>
            <a:fillRect/>
          </a:stretch>
        </p:blipFill>
        <p:spPr>
          <a:xfrm>
            <a:off x="5959888" y="1245791"/>
            <a:ext cx="1543050" cy="2133600"/>
          </a:xfrm>
          <a:prstGeom prst="rect">
            <a:avLst/>
          </a:prstGeom>
        </p:spPr>
      </p:pic>
      <p:pic>
        <p:nvPicPr>
          <p:cNvPr id="6" name="Picture 5">
            <a:extLst>
              <a:ext uri="{FF2B5EF4-FFF2-40B4-BE49-F238E27FC236}">
                <a16:creationId xmlns:a16="http://schemas.microsoft.com/office/drawing/2014/main" id="{D2AE85C3-CC35-4B2C-8CCB-5FFB0BC06130}"/>
              </a:ext>
            </a:extLst>
          </p:cNvPr>
          <p:cNvPicPr>
            <a:picLocks noChangeAspect="1"/>
          </p:cNvPicPr>
          <p:nvPr/>
        </p:nvPicPr>
        <p:blipFill>
          <a:blip r:embed="rId3"/>
          <a:stretch>
            <a:fillRect/>
          </a:stretch>
        </p:blipFill>
        <p:spPr>
          <a:xfrm>
            <a:off x="4403408" y="3461798"/>
            <a:ext cx="1543050" cy="2133600"/>
          </a:xfrm>
          <a:prstGeom prst="rect">
            <a:avLst/>
          </a:prstGeom>
        </p:spPr>
      </p:pic>
      <p:pic>
        <p:nvPicPr>
          <p:cNvPr id="7" name="Picture 6">
            <a:extLst>
              <a:ext uri="{FF2B5EF4-FFF2-40B4-BE49-F238E27FC236}">
                <a16:creationId xmlns:a16="http://schemas.microsoft.com/office/drawing/2014/main" id="{2E9C6BB2-84FA-41FC-993A-127A9FC0109E}"/>
              </a:ext>
            </a:extLst>
          </p:cNvPr>
          <p:cNvPicPr>
            <a:picLocks noChangeAspect="1"/>
          </p:cNvPicPr>
          <p:nvPr/>
        </p:nvPicPr>
        <p:blipFill>
          <a:blip r:embed="rId3"/>
          <a:stretch>
            <a:fillRect/>
          </a:stretch>
        </p:blipFill>
        <p:spPr>
          <a:xfrm>
            <a:off x="4053650" y="1328198"/>
            <a:ext cx="1543050" cy="2133600"/>
          </a:xfrm>
          <a:prstGeom prst="rect">
            <a:avLst/>
          </a:prstGeom>
        </p:spPr>
      </p:pic>
      <p:pic>
        <p:nvPicPr>
          <p:cNvPr id="12" name="Picture 11">
            <a:extLst>
              <a:ext uri="{FF2B5EF4-FFF2-40B4-BE49-F238E27FC236}">
                <a16:creationId xmlns:a16="http://schemas.microsoft.com/office/drawing/2014/main" id="{2232E7D8-C852-44BB-8A17-7C5DE537087E}"/>
              </a:ext>
            </a:extLst>
          </p:cNvPr>
          <p:cNvPicPr>
            <a:picLocks noChangeAspect="1"/>
          </p:cNvPicPr>
          <p:nvPr/>
        </p:nvPicPr>
        <p:blipFill>
          <a:blip r:embed="rId3"/>
          <a:stretch>
            <a:fillRect/>
          </a:stretch>
        </p:blipFill>
        <p:spPr>
          <a:xfrm>
            <a:off x="8016716" y="3351340"/>
            <a:ext cx="1543050" cy="2133600"/>
          </a:xfrm>
          <a:prstGeom prst="rect">
            <a:avLst/>
          </a:prstGeom>
        </p:spPr>
      </p:pic>
      <p:pic>
        <p:nvPicPr>
          <p:cNvPr id="13" name="Picture 12">
            <a:extLst>
              <a:ext uri="{FF2B5EF4-FFF2-40B4-BE49-F238E27FC236}">
                <a16:creationId xmlns:a16="http://schemas.microsoft.com/office/drawing/2014/main" id="{CAAEF3C7-58CB-45CC-9E47-2D60512D06D6}"/>
              </a:ext>
            </a:extLst>
          </p:cNvPr>
          <p:cNvPicPr>
            <a:picLocks noChangeAspect="1"/>
          </p:cNvPicPr>
          <p:nvPr/>
        </p:nvPicPr>
        <p:blipFill>
          <a:blip r:embed="rId3"/>
          <a:stretch>
            <a:fillRect/>
          </a:stretch>
        </p:blipFill>
        <p:spPr>
          <a:xfrm>
            <a:off x="9710357" y="3344514"/>
            <a:ext cx="1543050" cy="2133600"/>
          </a:xfrm>
          <a:prstGeom prst="rect">
            <a:avLst/>
          </a:prstGeom>
        </p:spPr>
      </p:pic>
      <p:pic>
        <p:nvPicPr>
          <p:cNvPr id="14" name="Picture 13">
            <a:extLst>
              <a:ext uri="{FF2B5EF4-FFF2-40B4-BE49-F238E27FC236}">
                <a16:creationId xmlns:a16="http://schemas.microsoft.com/office/drawing/2014/main" id="{450F6A6F-E669-4C6D-9039-83398F81B5CE}"/>
              </a:ext>
            </a:extLst>
          </p:cNvPr>
          <p:cNvPicPr>
            <a:picLocks noChangeAspect="1"/>
          </p:cNvPicPr>
          <p:nvPr/>
        </p:nvPicPr>
        <p:blipFill>
          <a:blip r:embed="rId3"/>
          <a:stretch>
            <a:fillRect/>
          </a:stretch>
        </p:blipFill>
        <p:spPr>
          <a:xfrm>
            <a:off x="7866126" y="1245791"/>
            <a:ext cx="1543050" cy="2133600"/>
          </a:xfrm>
          <a:prstGeom prst="rect">
            <a:avLst/>
          </a:prstGeom>
        </p:spPr>
      </p:pic>
      <p:pic>
        <p:nvPicPr>
          <p:cNvPr id="15" name="Picture 14">
            <a:extLst>
              <a:ext uri="{FF2B5EF4-FFF2-40B4-BE49-F238E27FC236}">
                <a16:creationId xmlns:a16="http://schemas.microsoft.com/office/drawing/2014/main" id="{3BEE29C5-4795-4C65-BB2B-AD6B183F505A}"/>
              </a:ext>
            </a:extLst>
          </p:cNvPr>
          <p:cNvPicPr>
            <a:picLocks noChangeAspect="1"/>
          </p:cNvPicPr>
          <p:nvPr/>
        </p:nvPicPr>
        <p:blipFill>
          <a:blip r:embed="rId3"/>
          <a:stretch>
            <a:fillRect/>
          </a:stretch>
        </p:blipFill>
        <p:spPr>
          <a:xfrm>
            <a:off x="9609963" y="1245791"/>
            <a:ext cx="1543050" cy="2133600"/>
          </a:xfrm>
          <a:prstGeom prst="rect">
            <a:avLst/>
          </a:prstGeom>
        </p:spPr>
      </p:pic>
      <p:pic>
        <p:nvPicPr>
          <p:cNvPr id="16" name="Picture 15">
            <a:extLst>
              <a:ext uri="{FF2B5EF4-FFF2-40B4-BE49-F238E27FC236}">
                <a16:creationId xmlns:a16="http://schemas.microsoft.com/office/drawing/2014/main" id="{CE216074-0DB1-4133-A500-E6BCC1CD789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726433" y="3478610"/>
            <a:ext cx="868869" cy="570195"/>
          </a:xfrm>
          <a:prstGeom prst="rect">
            <a:avLst/>
          </a:prstGeom>
        </p:spPr>
      </p:pic>
      <p:pic>
        <p:nvPicPr>
          <p:cNvPr id="17" name="Picture 16">
            <a:extLst>
              <a:ext uri="{FF2B5EF4-FFF2-40B4-BE49-F238E27FC236}">
                <a16:creationId xmlns:a16="http://schemas.microsoft.com/office/drawing/2014/main" id="{A92B9A97-97E0-4877-A077-D99CEECCB10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730941" y="4525707"/>
            <a:ext cx="868869" cy="570195"/>
          </a:xfrm>
          <a:prstGeom prst="rect">
            <a:avLst/>
          </a:prstGeom>
        </p:spPr>
      </p:pic>
      <p:pic>
        <p:nvPicPr>
          <p:cNvPr id="20" name="Picture 19">
            <a:extLst>
              <a:ext uri="{FF2B5EF4-FFF2-40B4-BE49-F238E27FC236}">
                <a16:creationId xmlns:a16="http://schemas.microsoft.com/office/drawing/2014/main" id="{850C8EF3-AF3A-4EB9-AD86-987D519480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168897" y="2456115"/>
            <a:ext cx="868869" cy="570195"/>
          </a:xfrm>
          <a:prstGeom prst="rect">
            <a:avLst/>
          </a:prstGeom>
        </p:spPr>
      </p:pic>
      <p:pic>
        <p:nvPicPr>
          <p:cNvPr id="21" name="Picture 20">
            <a:extLst>
              <a:ext uri="{FF2B5EF4-FFF2-40B4-BE49-F238E27FC236}">
                <a16:creationId xmlns:a16="http://schemas.microsoft.com/office/drawing/2014/main" id="{585E2DC4-B068-4E96-9012-06B7EB6A081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579852" y="3912329"/>
            <a:ext cx="868869" cy="570195"/>
          </a:xfrm>
          <a:prstGeom prst="rect">
            <a:avLst/>
          </a:prstGeom>
        </p:spPr>
      </p:pic>
      <p:pic>
        <p:nvPicPr>
          <p:cNvPr id="22" name="Picture 21">
            <a:extLst>
              <a:ext uri="{FF2B5EF4-FFF2-40B4-BE49-F238E27FC236}">
                <a16:creationId xmlns:a16="http://schemas.microsoft.com/office/drawing/2014/main" id="{100966B3-AC02-4CBE-BA4C-5CA4208385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430641" y="1937966"/>
            <a:ext cx="868869" cy="570195"/>
          </a:xfrm>
          <a:prstGeom prst="rect">
            <a:avLst/>
          </a:prstGeom>
        </p:spPr>
      </p:pic>
      <p:pic>
        <p:nvPicPr>
          <p:cNvPr id="23" name="Picture 22">
            <a:extLst>
              <a:ext uri="{FF2B5EF4-FFF2-40B4-BE49-F238E27FC236}">
                <a16:creationId xmlns:a16="http://schemas.microsoft.com/office/drawing/2014/main" id="{64561375-A330-4F31-8A74-593B215BB03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89809" y="1557144"/>
            <a:ext cx="868869" cy="570195"/>
          </a:xfrm>
          <a:prstGeom prst="rect">
            <a:avLst/>
          </a:prstGeom>
        </p:spPr>
      </p:pic>
      <p:pic>
        <p:nvPicPr>
          <p:cNvPr id="24" name="Picture 23">
            <a:extLst>
              <a:ext uri="{FF2B5EF4-FFF2-40B4-BE49-F238E27FC236}">
                <a16:creationId xmlns:a16="http://schemas.microsoft.com/office/drawing/2014/main" id="{3F6BBC5D-3C50-4D4B-B987-753E9CE161B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09176" y="4353605"/>
            <a:ext cx="868869" cy="570195"/>
          </a:xfrm>
          <a:prstGeom prst="rect">
            <a:avLst/>
          </a:prstGeom>
        </p:spPr>
      </p:pic>
      <p:pic>
        <p:nvPicPr>
          <p:cNvPr id="25" name="Picture 24">
            <a:extLst>
              <a:ext uri="{FF2B5EF4-FFF2-40B4-BE49-F238E27FC236}">
                <a16:creationId xmlns:a16="http://schemas.microsoft.com/office/drawing/2014/main" id="{7879E93E-2254-423F-94DE-390E04289D9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75528" y="1447800"/>
            <a:ext cx="868869" cy="570195"/>
          </a:xfrm>
          <a:prstGeom prst="rect">
            <a:avLst/>
          </a:prstGeom>
        </p:spPr>
      </p:pic>
      <p:pic>
        <p:nvPicPr>
          <p:cNvPr id="26" name="Picture 25">
            <a:extLst>
              <a:ext uri="{FF2B5EF4-FFF2-40B4-BE49-F238E27FC236}">
                <a16:creationId xmlns:a16="http://schemas.microsoft.com/office/drawing/2014/main" id="{5F0640A4-F948-40C4-BD68-E334305019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499410" y="3604419"/>
            <a:ext cx="868869" cy="570195"/>
          </a:xfrm>
          <a:prstGeom prst="rect">
            <a:avLst/>
          </a:prstGeom>
        </p:spPr>
      </p:pic>
      <p:pic>
        <p:nvPicPr>
          <p:cNvPr id="27" name="Picture 26">
            <a:extLst>
              <a:ext uri="{FF2B5EF4-FFF2-40B4-BE49-F238E27FC236}">
                <a16:creationId xmlns:a16="http://schemas.microsoft.com/office/drawing/2014/main" id="{253A4BFD-AE5D-439B-94C8-239FD723264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220891" y="2636440"/>
            <a:ext cx="914400" cy="742950"/>
          </a:xfrm>
          <a:prstGeom prst="rect">
            <a:avLst/>
          </a:prstGeom>
        </p:spPr>
      </p:pic>
      <p:pic>
        <p:nvPicPr>
          <p:cNvPr id="29" name="Picture 28">
            <a:extLst>
              <a:ext uri="{FF2B5EF4-FFF2-40B4-BE49-F238E27FC236}">
                <a16:creationId xmlns:a16="http://schemas.microsoft.com/office/drawing/2014/main" id="{8E283CB3-ACE8-485A-9693-CCF82B4EF5A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796206" y="2782632"/>
            <a:ext cx="914400" cy="742950"/>
          </a:xfrm>
          <a:prstGeom prst="rect">
            <a:avLst/>
          </a:prstGeom>
        </p:spPr>
      </p:pic>
      <p:pic>
        <p:nvPicPr>
          <p:cNvPr id="30" name="Picture 29">
            <a:extLst>
              <a:ext uri="{FF2B5EF4-FFF2-40B4-BE49-F238E27FC236}">
                <a16:creationId xmlns:a16="http://schemas.microsoft.com/office/drawing/2014/main" id="{7B2C1F54-B905-49B6-B53C-ECEFE48A231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47252" y="1064346"/>
            <a:ext cx="914400" cy="742950"/>
          </a:xfrm>
          <a:prstGeom prst="rect">
            <a:avLst/>
          </a:prstGeom>
        </p:spPr>
      </p:pic>
      <p:pic>
        <p:nvPicPr>
          <p:cNvPr id="31" name="Picture 30">
            <a:extLst>
              <a:ext uri="{FF2B5EF4-FFF2-40B4-BE49-F238E27FC236}">
                <a16:creationId xmlns:a16="http://schemas.microsoft.com/office/drawing/2014/main" id="{88CA09D0-7580-4435-8121-360A044DC9B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070482" y="4267227"/>
            <a:ext cx="914400" cy="742950"/>
          </a:xfrm>
          <a:prstGeom prst="rect">
            <a:avLst/>
          </a:prstGeom>
        </p:spPr>
      </p:pic>
      <p:pic>
        <p:nvPicPr>
          <p:cNvPr id="32" name="Picture 31">
            <a:extLst>
              <a:ext uri="{FF2B5EF4-FFF2-40B4-BE49-F238E27FC236}">
                <a16:creationId xmlns:a16="http://schemas.microsoft.com/office/drawing/2014/main" id="{92F1AC9D-9A44-47AE-A78F-880479B8560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3754" y="1677892"/>
            <a:ext cx="914400" cy="742950"/>
          </a:xfrm>
          <a:prstGeom prst="rect">
            <a:avLst/>
          </a:prstGeom>
        </p:spPr>
      </p:pic>
      <p:pic>
        <p:nvPicPr>
          <p:cNvPr id="33" name="Picture 32">
            <a:extLst>
              <a:ext uri="{FF2B5EF4-FFF2-40B4-BE49-F238E27FC236}">
                <a16:creationId xmlns:a16="http://schemas.microsoft.com/office/drawing/2014/main" id="{070A5C45-37B7-401F-8D21-A63CFB7495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102566" y="2489329"/>
            <a:ext cx="914400" cy="742950"/>
          </a:xfrm>
          <a:prstGeom prst="rect">
            <a:avLst/>
          </a:prstGeom>
        </p:spPr>
      </p:pic>
      <p:pic>
        <p:nvPicPr>
          <p:cNvPr id="34" name="Picture 33">
            <a:extLst>
              <a:ext uri="{FF2B5EF4-FFF2-40B4-BE49-F238E27FC236}">
                <a16:creationId xmlns:a16="http://schemas.microsoft.com/office/drawing/2014/main" id="{95DBC93A-3223-4918-AEA3-46FF6FD250D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791200" y="4688298"/>
            <a:ext cx="914400" cy="742950"/>
          </a:xfrm>
          <a:prstGeom prst="rect">
            <a:avLst/>
          </a:prstGeom>
        </p:spPr>
      </p:pic>
      <p:pic>
        <p:nvPicPr>
          <p:cNvPr id="35" name="Picture 34">
            <a:extLst>
              <a:ext uri="{FF2B5EF4-FFF2-40B4-BE49-F238E27FC236}">
                <a16:creationId xmlns:a16="http://schemas.microsoft.com/office/drawing/2014/main" id="{37129C5D-69AA-4B52-B8EC-0228D8EB8AD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695813" y="803107"/>
            <a:ext cx="914400" cy="742950"/>
          </a:xfrm>
          <a:prstGeom prst="rect">
            <a:avLst/>
          </a:prstGeom>
        </p:spPr>
      </p:pic>
      <p:pic>
        <p:nvPicPr>
          <p:cNvPr id="36" name="Picture 35">
            <a:extLst>
              <a:ext uri="{FF2B5EF4-FFF2-40B4-BE49-F238E27FC236}">
                <a16:creationId xmlns:a16="http://schemas.microsoft.com/office/drawing/2014/main" id="{10FBD0E3-0FC2-49A5-BCAD-90563AE5C304}"/>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99889" y="3066242"/>
            <a:ext cx="868869" cy="570195"/>
          </a:xfrm>
          <a:prstGeom prst="rect">
            <a:avLst/>
          </a:prstGeom>
        </p:spPr>
      </p:pic>
      <p:pic>
        <p:nvPicPr>
          <p:cNvPr id="37" name="Picture 36">
            <a:extLst>
              <a:ext uri="{FF2B5EF4-FFF2-40B4-BE49-F238E27FC236}">
                <a16:creationId xmlns:a16="http://schemas.microsoft.com/office/drawing/2014/main" id="{723EDED4-E358-4F70-9287-62A75244010B}"/>
              </a:ext>
            </a:extLst>
          </p:cNvPr>
          <p:cNvPicPr>
            <a:picLocks noChangeAspect="1"/>
          </p:cNvPicPr>
          <p:nvPr/>
        </p:nvPicPr>
        <p:blipFill>
          <a:blip r:embed="rId3"/>
          <a:stretch>
            <a:fillRect/>
          </a:stretch>
        </p:blipFill>
        <p:spPr>
          <a:xfrm rot="16200000">
            <a:off x="575979" y="2146812"/>
            <a:ext cx="1543050" cy="2133600"/>
          </a:xfrm>
          <a:prstGeom prst="rect">
            <a:avLst/>
          </a:prstGeom>
        </p:spPr>
      </p:pic>
      <p:pic>
        <p:nvPicPr>
          <p:cNvPr id="38" name="Picture 37">
            <a:extLst>
              <a:ext uri="{FF2B5EF4-FFF2-40B4-BE49-F238E27FC236}">
                <a16:creationId xmlns:a16="http://schemas.microsoft.com/office/drawing/2014/main" id="{9B2AD5C0-01FD-40AA-963D-3B0F4B0C0CE0}"/>
              </a:ext>
            </a:extLst>
          </p:cNvPr>
          <p:cNvPicPr>
            <a:picLocks noChangeAspect="1"/>
          </p:cNvPicPr>
          <p:nvPr/>
        </p:nvPicPr>
        <p:blipFill>
          <a:blip r:embed="rId6"/>
          <a:stretch>
            <a:fillRect/>
          </a:stretch>
        </p:blipFill>
        <p:spPr>
          <a:xfrm>
            <a:off x="406445" y="4405019"/>
            <a:ext cx="3291470" cy="1210316"/>
          </a:xfrm>
          <a:prstGeom prst="rect">
            <a:avLst/>
          </a:prstGeom>
        </p:spPr>
      </p:pic>
      <p:pic>
        <p:nvPicPr>
          <p:cNvPr id="3" name="Picture 2">
            <a:extLst>
              <a:ext uri="{FF2B5EF4-FFF2-40B4-BE49-F238E27FC236}">
                <a16:creationId xmlns:a16="http://schemas.microsoft.com/office/drawing/2014/main" id="{D5EE31D6-1CDA-4135-8E93-8DB567D2E66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241767" y="5049705"/>
            <a:ext cx="1036278" cy="499271"/>
          </a:xfrm>
          <a:prstGeom prst="rect">
            <a:avLst/>
          </a:prstGeom>
        </p:spPr>
      </p:pic>
      <p:pic>
        <p:nvPicPr>
          <p:cNvPr id="39" name="Picture 38">
            <a:extLst>
              <a:ext uri="{FF2B5EF4-FFF2-40B4-BE49-F238E27FC236}">
                <a16:creationId xmlns:a16="http://schemas.microsoft.com/office/drawing/2014/main" id="{18DC4321-86E2-4C5E-9464-147477DDC846}"/>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1009543" y="5074403"/>
            <a:ext cx="1036278" cy="499271"/>
          </a:xfrm>
          <a:prstGeom prst="rect">
            <a:avLst/>
          </a:prstGeom>
        </p:spPr>
      </p:pic>
      <p:pic>
        <p:nvPicPr>
          <p:cNvPr id="40" name="Picture 39">
            <a:extLst>
              <a:ext uri="{FF2B5EF4-FFF2-40B4-BE49-F238E27FC236}">
                <a16:creationId xmlns:a16="http://schemas.microsoft.com/office/drawing/2014/main" id="{28067D4B-54FD-44E2-A904-C5073E4229A1}"/>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712397" y="5116064"/>
            <a:ext cx="1036278" cy="499271"/>
          </a:xfrm>
          <a:prstGeom prst="rect">
            <a:avLst/>
          </a:prstGeom>
        </p:spPr>
      </p:pic>
      <p:pic>
        <p:nvPicPr>
          <p:cNvPr id="41" name="Picture 40">
            <a:extLst>
              <a:ext uri="{FF2B5EF4-FFF2-40B4-BE49-F238E27FC236}">
                <a16:creationId xmlns:a16="http://schemas.microsoft.com/office/drawing/2014/main" id="{F4F4FB04-29B6-4D9F-97CE-DAF52FD1BF37}"/>
              </a:ext>
            </a:extLst>
          </p:cNvPr>
          <p:cNvPicPr>
            <a:picLocks noChangeAspect="1"/>
          </p:cNvPicPr>
          <p:nvPr/>
        </p:nvPicPr>
        <p:blipFill>
          <a:blip r:embed="rId7">
            <a:clrChange>
              <a:clrFrom>
                <a:srgbClr val="FFFFFF"/>
              </a:clrFrom>
              <a:clrTo>
                <a:srgbClr val="FFFFFF">
                  <a:alpha val="0"/>
                </a:srgbClr>
              </a:clrTo>
            </a:clrChange>
          </a:blip>
          <a:stretch>
            <a:fillRect/>
          </a:stretch>
        </p:blipFill>
        <p:spPr>
          <a:xfrm rot="21327213">
            <a:off x="7286313" y="5230482"/>
            <a:ext cx="1036278" cy="499271"/>
          </a:xfrm>
          <a:prstGeom prst="rect">
            <a:avLst/>
          </a:prstGeom>
        </p:spPr>
      </p:pic>
      <p:pic>
        <p:nvPicPr>
          <p:cNvPr id="42" name="Picture 41">
            <a:extLst>
              <a:ext uri="{FF2B5EF4-FFF2-40B4-BE49-F238E27FC236}">
                <a16:creationId xmlns:a16="http://schemas.microsoft.com/office/drawing/2014/main" id="{DDD36800-7B2F-4C02-A770-5FAAC8761C0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293967" y="5350038"/>
            <a:ext cx="1036278" cy="499271"/>
          </a:xfrm>
          <a:prstGeom prst="rect">
            <a:avLst/>
          </a:prstGeom>
        </p:spPr>
      </p:pic>
      <p:pic>
        <p:nvPicPr>
          <p:cNvPr id="43" name="Picture 42">
            <a:extLst>
              <a:ext uri="{FF2B5EF4-FFF2-40B4-BE49-F238E27FC236}">
                <a16:creationId xmlns:a16="http://schemas.microsoft.com/office/drawing/2014/main" id="{8132755C-5EAC-4E9B-88CA-DD5E767411DD}"/>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33754" y="5299340"/>
            <a:ext cx="575599" cy="447688"/>
          </a:xfrm>
          <a:prstGeom prst="rect">
            <a:avLst/>
          </a:prstGeom>
        </p:spPr>
      </p:pic>
      <p:pic>
        <p:nvPicPr>
          <p:cNvPr id="44" name="Picture 43">
            <a:extLst>
              <a:ext uri="{FF2B5EF4-FFF2-40B4-BE49-F238E27FC236}">
                <a16:creationId xmlns:a16="http://schemas.microsoft.com/office/drawing/2014/main" id="{D1AB6106-1B11-4215-82C0-649F14BCDC78}"/>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3034948" y="5610684"/>
            <a:ext cx="575599" cy="447688"/>
          </a:xfrm>
          <a:prstGeom prst="rect">
            <a:avLst/>
          </a:prstGeom>
        </p:spPr>
      </p:pic>
      <p:pic>
        <p:nvPicPr>
          <p:cNvPr id="45" name="Picture 44">
            <a:extLst>
              <a:ext uri="{FF2B5EF4-FFF2-40B4-BE49-F238E27FC236}">
                <a16:creationId xmlns:a16="http://schemas.microsoft.com/office/drawing/2014/main" id="{BD5AE707-2FF2-4B10-B3F2-F87038CEE305}"/>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1497755" y="5537741"/>
            <a:ext cx="575599" cy="447688"/>
          </a:xfrm>
          <a:prstGeom prst="rect">
            <a:avLst/>
          </a:prstGeom>
        </p:spPr>
      </p:pic>
      <p:pic>
        <p:nvPicPr>
          <p:cNvPr id="46" name="Picture 45">
            <a:extLst>
              <a:ext uri="{FF2B5EF4-FFF2-40B4-BE49-F238E27FC236}">
                <a16:creationId xmlns:a16="http://schemas.microsoft.com/office/drawing/2014/main" id="{FDCA9447-ED84-4CE1-A1CA-A8637483F7AE}"/>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6533945" y="5339987"/>
            <a:ext cx="575599" cy="447688"/>
          </a:xfrm>
          <a:prstGeom prst="rect">
            <a:avLst/>
          </a:prstGeom>
        </p:spPr>
      </p:pic>
      <p:pic>
        <p:nvPicPr>
          <p:cNvPr id="47" name="Picture 46">
            <a:extLst>
              <a:ext uri="{FF2B5EF4-FFF2-40B4-BE49-F238E27FC236}">
                <a16:creationId xmlns:a16="http://schemas.microsoft.com/office/drawing/2014/main" id="{33DB2C05-9EFA-4012-8AF8-654CB44F9DD7}"/>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8646439" y="5484940"/>
            <a:ext cx="575599" cy="447688"/>
          </a:xfrm>
          <a:prstGeom prst="rect">
            <a:avLst/>
          </a:prstGeom>
        </p:spPr>
      </p:pic>
      <p:pic>
        <p:nvPicPr>
          <p:cNvPr id="48" name="Picture 47">
            <a:extLst>
              <a:ext uri="{FF2B5EF4-FFF2-40B4-BE49-F238E27FC236}">
                <a16:creationId xmlns:a16="http://schemas.microsoft.com/office/drawing/2014/main" id="{E6C752F2-71DE-43B4-B57E-2FCE11D6FE2B}"/>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0460784" y="5516160"/>
            <a:ext cx="575599" cy="447688"/>
          </a:xfrm>
          <a:prstGeom prst="rect">
            <a:avLst/>
          </a:prstGeom>
        </p:spPr>
      </p:pic>
    </p:spTree>
    <p:extLst>
      <p:ext uri="{BB962C8B-B14F-4D97-AF65-F5344CB8AC3E}">
        <p14:creationId xmlns:p14="http://schemas.microsoft.com/office/powerpoint/2010/main" val="3446535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EF93-9042-4D45-97DC-C77F1AD05DD4}"/>
              </a:ext>
            </a:extLst>
          </p:cNvPr>
          <p:cNvSpPr>
            <a:spLocks noGrp="1"/>
          </p:cNvSpPr>
          <p:nvPr>
            <p:ph type="title"/>
          </p:nvPr>
        </p:nvSpPr>
        <p:spPr>
          <a:xfrm>
            <a:off x="838200" y="54323"/>
            <a:ext cx="10515600" cy="1325563"/>
          </a:xfrm>
        </p:spPr>
        <p:txBody>
          <a:bodyPr/>
          <a:lstStyle/>
          <a:p>
            <a:pPr algn="ctr"/>
            <a:r>
              <a:rPr lang="en-US" b="1" dirty="0">
                <a:solidFill>
                  <a:srgbClr val="00B0F0"/>
                </a:solidFill>
              </a:rPr>
              <a:t>One Health: </a:t>
            </a:r>
            <a:r>
              <a:rPr lang="en-US" b="1" dirty="0">
                <a:solidFill>
                  <a:srgbClr val="FF0000"/>
                </a:solidFill>
              </a:rPr>
              <a:t>Part 3-- Human health</a:t>
            </a:r>
            <a:endParaRPr lang="en-US" dirty="0">
              <a:solidFill>
                <a:srgbClr val="FF0000"/>
              </a:solidFill>
            </a:endParaRPr>
          </a:p>
        </p:txBody>
      </p:sp>
      <p:pic>
        <p:nvPicPr>
          <p:cNvPr id="12" name="Picture 11">
            <a:extLst>
              <a:ext uri="{FF2B5EF4-FFF2-40B4-BE49-F238E27FC236}">
                <a16:creationId xmlns:a16="http://schemas.microsoft.com/office/drawing/2014/main" id="{2232E7D8-C852-44BB-8A17-7C5DE537087E}"/>
              </a:ext>
            </a:extLst>
          </p:cNvPr>
          <p:cNvPicPr>
            <a:picLocks noChangeAspect="1"/>
          </p:cNvPicPr>
          <p:nvPr/>
        </p:nvPicPr>
        <p:blipFill>
          <a:blip r:embed="rId3"/>
          <a:stretch>
            <a:fillRect/>
          </a:stretch>
        </p:blipFill>
        <p:spPr>
          <a:xfrm>
            <a:off x="8016716" y="3351340"/>
            <a:ext cx="1543050" cy="2133600"/>
          </a:xfrm>
          <a:prstGeom prst="rect">
            <a:avLst/>
          </a:prstGeom>
        </p:spPr>
      </p:pic>
      <p:pic>
        <p:nvPicPr>
          <p:cNvPr id="13" name="Picture 12">
            <a:extLst>
              <a:ext uri="{FF2B5EF4-FFF2-40B4-BE49-F238E27FC236}">
                <a16:creationId xmlns:a16="http://schemas.microsoft.com/office/drawing/2014/main" id="{CAAEF3C7-58CB-45CC-9E47-2D60512D06D6}"/>
              </a:ext>
            </a:extLst>
          </p:cNvPr>
          <p:cNvPicPr>
            <a:picLocks noChangeAspect="1"/>
          </p:cNvPicPr>
          <p:nvPr/>
        </p:nvPicPr>
        <p:blipFill>
          <a:blip r:embed="rId3"/>
          <a:stretch>
            <a:fillRect/>
          </a:stretch>
        </p:blipFill>
        <p:spPr>
          <a:xfrm>
            <a:off x="9710357" y="3344514"/>
            <a:ext cx="1543050" cy="2133600"/>
          </a:xfrm>
          <a:prstGeom prst="rect">
            <a:avLst/>
          </a:prstGeom>
        </p:spPr>
      </p:pic>
      <p:pic>
        <p:nvPicPr>
          <p:cNvPr id="14" name="Picture 13">
            <a:extLst>
              <a:ext uri="{FF2B5EF4-FFF2-40B4-BE49-F238E27FC236}">
                <a16:creationId xmlns:a16="http://schemas.microsoft.com/office/drawing/2014/main" id="{450F6A6F-E669-4C6D-9039-83398F81B5CE}"/>
              </a:ext>
            </a:extLst>
          </p:cNvPr>
          <p:cNvPicPr>
            <a:picLocks noChangeAspect="1"/>
          </p:cNvPicPr>
          <p:nvPr/>
        </p:nvPicPr>
        <p:blipFill>
          <a:blip r:embed="rId3"/>
          <a:stretch>
            <a:fillRect/>
          </a:stretch>
        </p:blipFill>
        <p:spPr>
          <a:xfrm>
            <a:off x="7866126" y="1245791"/>
            <a:ext cx="1543050" cy="2133600"/>
          </a:xfrm>
          <a:prstGeom prst="rect">
            <a:avLst/>
          </a:prstGeom>
        </p:spPr>
      </p:pic>
      <p:pic>
        <p:nvPicPr>
          <p:cNvPr id="15" name="Picture 14">
            <a:extLst>
              <a:ext uri="{FF2B5EF4-FFF2-40B4-BE49-F238E27FC236}">
                <a16:creationId xmlns:a16="http://schemas.microsoft.com/office/drawing/2014/main" id="{3BEE29C5-4795-4C65-BB2B-AD6B183F505A}"/>
              </a:ext>
            </a:extLst>
          </p:cNvPr>
          <p:cNvPicPr>
            <a:picLocks noChangeAspect="1"/>
          </p:cNvPicPr>
          <p:nvPr/>
        </p:nvPicPr>
        <p:blipFill>
          <a:blip r:embed="rId3"/>
          <a:stretch>
            <a:fillRect/>
          </a:stretch>
        </p:blipFill>
        <p:spPr>
          <a:xfrm>
            <a:off x="9609963" y="1245791"/>
            <a:ext cx="1543050" cy="2133600"/>
          </a:xfrm>
          <a:prstGeom prst="rect">
            <a:avLst/>
          </a:prstGeom>
        </p:spPr>
      </p:pic>
      <p:pic>
        <p:nvPicPr>
          <p:cNvPr id="16" name="Picture 15">
            <a:extLst>
              <a:ext uri="{FF2B5EF4-FFF2-40B4-BE49-F238E27FC236}">
                <a16:creationId xmlns:a16="http://schemas.microsoft.com/office/drawing/2014/main" id="{CE216074-0DB1-4133-A500-E6BCC1CD789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67369" y="1729196"/>
            <a:ext cx="868869" cy="570195"/>
          </a:xfrm>
          <a:prstGeom prst="rect">
            <a:avLst/>
          </a:prstGeom>
        </p:spPr>
      </p:pic>
      <p:pic>
        <p:nvPicPr>
          <p:cNvPr id="17" name="Picture 16">
            <a:extLst>
              <a:ext uri="{FF2B5EF4-FFF2-40B4-BE49-F238E27FC236}">
                <a16:creationId xmlns:a16="http://schemas.microsoft.com/office/drawing/2014/main" id="{A92B9A97-97E0-4877-A077-D99CEECCB10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45326" y="2295834"/>
            <a:ext cx="868869" cy="570195"/>
          </a:xfrm>
          <a:prstGeom prst="rect">
            <a:avLst/>
          </a:prstGeom>
        </p:spPr>
      </p:pic>
      <p:pic>
        <p:nvPicPr>
          <p:cNvPr id="20" name="Picture 19">
            <a:extLst>
              <a:ext uri="{FF2B5EF4-FFF2-40B4-BE49-F238E27FC236}">
                <a16:creationId xmlns:a16="http://schemas.microsoft.com/office/drawing/2014/main" id="{850C8EF3-AF3A-4EB9-AD86-987D519480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175921" y="3662096"/>
            <a:ext cx="868869" cy="570195"/>
          </a:xfrm>
          <a:prstGeom prst="rect">
            <a:avLst/>
          </a:prstGeom>
        </p:spPr>
      </p:pic>
      <p:pic>
        <p:nvPicPr>
          <p:cNvPr id="21" name="Picture 20">
            <a:extLst>
              <a:ext uri="{FF2B5EF4-FFF2-40B4-BE49-F238E27FC236}">
                <a16:creationId xmlns:a16="http://schemas.microsoft.com/office/drawing/2014/main" id="{585E2DC4-B068-4E96-9012-06B7EB6A081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54051" y="3636389"/>
            <a:ext cx="868869" cy="570195"/>
          </a:xfrm>
          <a:prstGeom prst="rect">
            <a:avLst/>
          </a:prstGeom>
        </p:spPr>
      </p:pic>
      <p:pic>
        <p:nvPicPr>
          <p:cNvPr id="22" name="Picture 21">
            <a:extLst>
              <a:ext uri="{FF2B5EF4-FFF2-40B4-BE49-F238E27FC236}">
                <a16:creationId xmlns:a16="http://schemas.microsoft.com/office/drawing/2014/main" id="{100966B3-AC02-4CBE-BA4C-5CA4208385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08846" y="2706994"/>
            <a:ext cx="868869" cy="570195"/>
          </a:xfrm>
          <a:prstGeom prst="rect">
            <a:avLst/>
          </a:prstGeom>
        </p:spPr>
      </p:pic>
      <p:pic>
        <p:nvPicPr>
          <p:cNvPr id="23" name="Picture 22">
            <a:extLst>
              <a:ext uri="{FF2B5EF4-FFF2-40B4-BE49-F238E27FC236}">
                <a16:creationId xmlns:a16="http://schemas.microsoft.com/office/drawing/2014/main" id="{64561375-A330-4F31-8A74-593B215BB03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89809" y="1557144"/>
            <a:ext cx="868869" cy="570195"/>
          </a:xfrm>
          <a:prstGeom prst="rect">
            <a:avLst/>
          </a:prstGeom>
        </p:spPr>
      </p:pic>
      <p:pic>
        <p:nvPicPr>
          <p:cNvPr id="24" name="Picture 23">
            <a:extLst>
              <a:ext uri="{FF2B5EF4-FFF2-40B4-BE49-F238E27FC236}">
                <a16:creationId xmlns:a16="http://schemas.microsoft.com/office/drawing/2014/main" id="{3F6BBC5D-3C50-4D4B-B987-753E9CE161B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09176" y="4353605"/>
            <a:ext cx="868869" cy="570195"/>
          </a:xfrm>
          <a:prstGeom prst="rect">
            <a:avLst/>
          </a:prstGeom>
        </p:spPr>
      </p:pic>
      <p:pic>
        <p:nvPicPr>
          <p:cNvPr id="25" name="Picture 24">
            <a:extLst>
              <a:ext uri="{FF2B5EF4-FFF2-40B4-BE49-F238E27FC236}">
                <a16:creationId xmlns:a16="http://schemas.microsoft.com/office/drawing/2014/main" id="{7879E93E-2254-423F-94DE-390E04289D9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75528" y="1447800"/>
            <a:ext cx="868869" cy="570195"/>
          </a:xfrm>
          <a:prstGeom prst="rect">
            <a:avLst/>
          </a:prstGeom>
        </p:spPr>
      </p:pic>
      <p:pic>
        <p:nvPicPr>
          <p:cNvPr id="26" name="Picture 25">
            <a:extLst>
              <a:ext uri="{FF2B5EF4-FFF2-40B4-BE49-F238E27FC236}">
                <a16:creationId xmlns:a16="http://schemas.microsoft.com/office/drawing/2014/main" id="{5F0640A4-F948-40C4-BD68-E334305019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59052" y="3386548"/>
            <a:ext cx="868869" cy="570195"/>
          </a:xfrm>
          <a:prstGeom prst="rect">
            <a:avLst/>
          </a:prstGeom>
        </p:spPr>
      </p:pic>
      <p:pic>
        <p:nvPicPr>
          <p:cNvPr id="27" name="Picture 26">
            <a:extLst>
              <a:ext uri="{FF2B5EF4-FFF2-40B4-BE49-F238E27FC236}">
                <a16:creationId xmlns:a16="http://schemas.microsoft.com/office/drawing/2014/main" id="{253A4BFD-AE5D-439B-94C8-239FD723264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253406" y="4426468"/>
            <a:ext cx="914400" cy="742950"/>
          </a:xfrm>
          <a:prstGeom prst="rect">
            <a:avLst/>
          </a:prstGeom>
        </p:spPr>
      </p:pic>
      <p:pic>
        <p:nvPicPr>
          <p:cNvPr id="28" name="Picture 27">
            <a:extLst>
              <a:ext uri="{FF2B5EF4-FFF2-40B4-BE49-F238E27FC236}">
                <a16:creationId xmlns:a16="http://schemas.microsoft.com/office/drawing/2014/main" id="{4274F423-0B60-4433-B21C-E6214EBB56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70339" y="4861051"/>
            <a:ext cx="914400" cy="742950"/>
          </a:xfrm>
          <a:prstGeom prst="rect">
            <a:avLst/>
          </a:prstGeom>
        </p:spPr>
      </p:pic>
      <p:pic>
        <p:nvPicPr>
          <p:cNvPr id="29" name="Picture 28">
            <a:extLst>
              <a:ext uri="{FF2B5EF4-FFF2-40B4-BE49-F238E27FC236}">
                <a16:creationId xmlns:a16="http://schemas.microsoft.com/office/drawing/2014/main" id="{8E283CB3-ACE8-485A-9693-CCF82B4EF5A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019091" y="2601564"/>
            <a:ext cx="914400" cy="742950"/>
          </a:xfrm>
          <a:prstGeom prst="rect">
            <a:avLst/>
          </a:prstGeom>
        </p:spPr>
      </p:pic>
      <p:pic>
        <p:nvPicPr>
          <p:cNvPr id="30" name="Picture 29">
            <a:extLst>
              <a:ext uri="{FF2B5EF4-FFF2-40B4-BE49-F238E27FC236}">
                <a16:creationId xmlns:a16="http://schemas.microsoft.com/office/drawing/2014/main" id="{7B2C1F54-B905-49B6-B53C-ECEFE48A231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47252" y="1064346"/>
            <a:ext cx="914400" cy="742950"/>
          </a:xfrm>
          <a:prstGeom prst="rect">
            <a:avLst/>
          </a:prstGeom>
        </p:spPr>
      </p:pic>
      <p:pic>
        <p:nvPicPr>
          <p:cNvPr id="31" name="Picture 30">
            <a:extLst>
              <a:ext uri="{FF2B5EF4-FFF2-40B4-BE49-F238E27FC236}">
                <a16:creationId xmlns:a16="http://schemas.microsoft.com/office/drawing/2014/main" id="{88CA09D0-7580-4435-8121-360A044DC9B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465433" y="1222851"/>
            <a:ext cx="914400" cy="742950"/>
          </a:xfrm>
          <a:prstGeom prst="rect">
            <a:avLst/>
          </a:prstGeom>
        </p:spPr>
      </p:pic>
      <p:pic>
        <p:nvPicPr>
          <p:cNvPr id="32" name="Picture 31">
            <a:extLst>
              <a:ext uri="{FF2B5EF4-FFF2-40B4-BE49-F238E27FC236}">
                <a16:creationId xmlns:a16="http://schemas.microsoft.com/office/drawing/2014/main" id="{92F1AC9D-9A44-47AE-A78F-880479B8560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962370" y="2391379"/>
            <a:ext cx="914400" cy="742950"/>
          </a:xfrm>
          <a:prstGeom prst="rect">
            <a:avLst/>
          </a:prstGeom>
        </p:spPr>
      </p:pic>
      <p:pic>
        <p:nvPicPr>
          <p:cNvPr id="33" name="Picture 32">
            <a:extLst>
              <a:ext uri="{FF2B5EF4-FFF2-40B4-BE49-F238E27FC236}">
                <a16:creationId xmlns:a16="http://schemas.microsoft.com/office/drawing/2014/main" id="{070A5C45-37B7-401F-8D21-A63CFB7495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138714" y="2928695"/>
            <a:ext cx="914400" cy="742950"/>
          </a:xfrm>
          <a:prstGeom prst="rect">
            <a:avLst/>
          </a:prstGeom>
        </p:spPr>
      </p:pic>
      <p:pic>
        <p:nvPicPr>
          <p:cNvPr id="34" name="Picture 33">
            <a:extLst>
              <a:ext uri="{FF2B5EF4-FFF2-40B4-BE49-F238E27FC236}">
                <a16:creationId xmlns:a16="http://schemas.microsoft.com/office/drawing/2014/main" id="{95DBC93A-3223-4918-AEA3-46FF6FD250D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868501" y="1033358"/>
            <a:ext cx="914400" cy="742950"/>
          </a:xfrm>
          <a:prstGeom prst="rect">
            <a:avLst/>
          </a:prstGeom>
        </p:spPr>
      </p:pic>
      <p:sp>
        <p:nvSpPr>
          <p:cNvPr id="8" name="Content Placeholder 7">
            <a:extLst>
              <a:ext uri="{FF2B5EF4-FFF2-40B4-BE49-F238E27FC236}">
                <a16:creationId xmlns:a16="http://schemas.microsoft.com/office/drawing/2014/main" id="{9047DD17-760C-4415-A075-0B3704F07884}"/>
              </a:ext>
            </a:extLst>
          </p:cNvPr>
          <p:cNvSpPr>
            <a:spLocks noGrp="1"/>
          </p:cNvSpPr>
          <p:nvPr>
            <p:ph idx="1"/>
          </p:nvPr>
        </p:nvSpPr>
        <p:spPr>
          <a:xfrm>
            <a:off x="1267301" y="2340353"/>
            <a:ext cx="10515600" cy="4351338"/>
          </a:xfrm>
        </p:spPr>
        <p:txBody>
          <a:bodyPr/>
          <a:lstStyle/>
          <a:p>
            <a:pPr marL="0" indent="0">
              <a:buNone/>
            </a:pPr>
            <a:r>
              <a:rPr lang="en-US" dirty="0"/>
              <a:t> </a:t>
            </a:r>
          </a:p>
        </p:txBody>
      </p:sp>
      <p:pic>
        <p:nvPicPr>
          <p:cNvPr id="38" name="Picture 37">
            <a:extLst>
              <a:ext uri="{FF2B5EF4-FFF2-40B4-BE49-F238E27FC236}">
                <a16:creationId xmlns:a16="http://schemas.microsoft.com/office/drawing/2014/main" id="{8ACE9F79-DFB2-4741-A1F4-3510FCB6873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481882" y="2131175"/>
            <a:ext cx="868869" cy="570195"/>
          </a:xfrm>
          <a:prstGeom prst="rect">
            <a:avLst/>
          </a:prstGeom>
        </p:spPr>
      </p:pic>
      <p:pic>
        <p:nvPicPr>
          <p:cNvPr id="40" name="Picture 39">
            <a:extLst>
              <a:ext uri="{FF2B5EF4-FFF2-40B4-BE49-F238E27FC236}">
                <a16:creationId xmlns:a16="http://schemas.microsoft.com/office/drawing/2014/main" id="{F55FBD60-39D2-45E5-9628-4439B11EFA96}"/>
              </a:ext>
            </a:extLst>
          </p:cNvPr>
          <p:cNvPicPr>
            <a:picLocks noChangeAspect="1"/>
          </p:cNvPicPr>
          <p:nvPr/>
        </p:nvPicPr>
        <p:blipFill>
          <a:blip r:embed="rId6"/>
          <a:stretch>
            <a:fillRect/>
          </a:stretch>
        </p:blipFill>
        <p:spPr>
          <a:xfrm>
            <a:off x="4243324" y="2586994"/>
            <a:ext cx="3291470" cy="1210316"/>
          </a:xfrm>
          <a:prstGeom prst="rect">
            <a:avLst/>
          </a:prstGeom>
        </p:spPr>
      </p:pic>
      <p:pic>
        <p:nvPicPr>
          <p:cNvPr id="41" name="Picture 40">
            <a:extLst>
              <a:ext uri="{FF2B5EF4-FFF2-40B4-BE49-F238E27FC236}">
                <a16:creationId xmlns:a16="http://schemas.microsoft.com/office/drawing/2014/main" id="{23630266-9294-404E-B349-8648457E0FD7}"/>
              </a:ext>
            </a:extLst>
          </p:cNvPr>
          <p:cNvPicPr>
            <a:picLocks noChangeAspect="1"/>
          </p:cNvPicPr>
          <p:nvPr/>
        </p:nvPicPr>
        <p:blipFill>
          <a:blip r:embed="rId6"/>
          <a:stretch>
            <a:fillRect/>
          </a:stretch>
        </p:blipFill>
        <p:spPr>
          <a:xfrm>
            <a:off x="4320566" y="4096044"/>
            <a:ext cx="3291470" cy="1210316"/>
          </a:xfrm>
          <a:prstGeom prst="rect">
            <a:avLst/>
          </a:prstGeom>
        </p:spPr>
      </p:pic>
      <p:pic>
        <p:nvPicPr>
          <p:cNvPr id="42" name="Picture 41">
            <a:extLst>
              <a:ext uri="{FF2B5EF4-FFF2-40B4-BE49-F238E27FC236}">
                <a16:creationId xmlns:a16="http://schemas.microsoft.com/office/drawing/2014/main" id="{FF100D79-598F-42D8-9BE4-595AD7D75449}"/>
              </a:ext>
            </a:extLst>
          </p:cNvPr>
          <p:cNvPicPr>
            <a:picLocks noChangeAspect="1"/>
          </p:cNvPicPr>
          <p:nvPr/>
        </p:nvPicPr>
        <p:blipFill>
          <a:blip r:embed="rId6"/>
          <a:stretch>
            <a:fillRect/>
          </a:stretch>
        </p:blipFill>
        <p:spPr>
          <a:xfrm>
            <a:off x="348808" y="4073861"/>
            <a:ext cx="3291470" cy="1210316"/>
          </a:xfrm>
          <a:prstGeom prst="rect">
            <a:avLst/>
          </a:prstGeom>
        </p:spPr>
      </p:pic>
      <p:pic>
        <p:nvPicPr>
          <p:cNvPr id="35" name="Picture 34">
            <a:extLst>
              <a:ext uri="{FF2B5EF4-FFF2-40B4-BE49-F238E27FC236}">
                <a16:creationId xmlns:a16="http://schemas.microsoft.com/office/drawing/2014/main" id="{A739C604-591B-49B3-B375-17918C4F7DC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241767" y="5049705"/>
            <a:ext cx="1036278" cy="499271"/>
          </a:xfrm>
          <a:prstGeom prst="rect">
            <a:avLst/>
          </a:prstGeom>
        </p:spPr>
      </p:pic>
      <p:pic>
        <p:nvPicPr>
          <p:cNvPr id="36" name="Picture 35">
            <a:extLst>
              <a:ext uri="{FF2B5EF4-FFF2-40B4-BE49-F238E27FC236}">
                <a16:creationId xmlns:a16="http://schemas.microsoft.com/office/drawing/2014/main" id="{EF349289-6E98-40E4-806A-FB1A71C0E5E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25740" y="5406854"/>
            <a:ext cx="1036278" cy="499271"/>
          </a:xfrm>
          <a:prstGeom prst="rect">
            <a:avLst/>
          </a:prstGeom>
        </p:spPr>
      </p:pic>
      <p:pic>
        <p:nvPicPr>
          <p:cNvPr id="37" name="Picture 36">
            <a:extLst>
              <a:ext uri="{FF2B5EF4-FFF2-40B4-BE49-F238E27FC236}">
                <a16:creationId xmlns:a16="http://schemas.microsoft.com/office/drawing/2014/main" id="{8B9EA46F-0C3A-43DF-A5C6-8CDE30E78E9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294409" y="5410167"/>
            <a:ext cx="1036278" cy="499271"/>
          </a:xfrm>
          <a:prstGeom prst="rect">
            <a:avLst/>
          </a:prstGeom>
        </p:spPr>
      </p:pic>
      <p:pic>
        <p:nvPicPr>
          <p:cNvPr id="39" name="Picture 38">
            <a:extLst>
              <a:ext uri="{FF2B5EF4-FFF2-40B4-BE49-F238E27FC236}">
                <a16:creationId xmlns:a16="http://schemas.microsoft.com/office/drawing/2014/main" id="{12585D47-33BA-4A95-BA0F-355112CA525B}"/>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481279" y="5104730"/>
            <a:ext cx="1036278" cy="499271"/>
          </a:xfrm>
          <a:prstGeom prst="rect">
            <a:avLst/>
          </a:prstGeom>
        </p:spPr>
      </p:pic>
      <p:pic>
        <p:nvPicPr>
          <p:cNvPr id="43" name="Picture 42">
            <a:extLst>
              <a:ext uri="{FF2B5EF4-FFF2-40B4-BE49-F238E27FC236}">
                <a16:creationId xmlns:a16="http://schemas.microsoft.com/office/drawing/2014/main" id="{741E4557-FDF5-48B4-8152-E2C438C607E5}"/>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1000015" y="5083189"/>
            <a:ext cx="1036278" cy="499271"/>
          </a:xfrm>
          <a:prstGeom prst="rect">
            <a:avLst/>
          </a:prstGeom>
        </p:spPr>
      </p:pic>
      <p:pic>
        <p:nvPicPr>
          <p:cNvPr id="44" name="Picture 43">
            <a:extLst>
              <a:ext uri="{FF2B5EF4-FFF2-40B4-BE49-F238E27FC236}">
                <a16:creationId xmlns:a16="http://schemas.microsoft.com/office/drawing/2014/main" id="{2BFA0D9E-C1BC-4D1A-8FE3-1796F22A8EEF}"/>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5390702" y="5284177"/>
            <a:ext cx="575599" cy="447688"/>
          </a:xfrm>
          <a:prstGeom prst="rect">
            <a:avLst/>
          </a:prstGeom>
        </p:spPr>
      </p:pic>
      <p:pic>
        <p:nvPicPr>
          <p:cNvPr id="45" name="Picture 44">
            <a:extLst>
              <a:ext uri="{FF2B5EF4-FFF2-40B4-BE49-F238E27FC236}">
                <a16:creationId xmlns:a16="http://schemas.microsoft.com/office/drawing/2014/main" id="{FFB4C3D2-C936-4447-8807-3B75F8763AF5}"/>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0" y="5332824"/>
            <a:ext cx="575599" cy="447688"/>
          </a:xfrm>
          <a:prstGeom prst="rect">
            <a:avLst/>
          </a:prstGeom>
        </p:spPr>
      </p:pic>
      <p:pic>
        <p:nvPicPr>
          <p:cNvPr id="46" name="Picture 45">
            <a:extLst>
              <a:ext uri="{FF2B5EF4-FFF2-40B4-BE49-F238E27FC236}">
                <a16:creationId xmlns:a16="http://schemas.microsoft.com/office/drawing/2014/main" id="{9F4F88D5-37CD-4E8C-AB56-F83D68AC1D4A}"/>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820989" y="5529459"/>
            <a:ext cx="575599" cy="447688"/>
          </a:xfrm>
          <a:prstGeom prst="rect">
            <a:avLst/>
          </a:prstGeom>
        </p:spPr>
      </p:pic>
      <p:pic>
        <p:nvPicPr>
          <p:cNvPr id="47" name="Picture 46">
            <a:extLst>
              <a:ext uri="{FF2B5EF4-FFF2-40B4-BE49-F238E27FC236}">
                <a16:creationId xmlns:a16="http://schemas.microsoft.com/office/drawing/2014/main" id="{34525CB3-3D00-431F-BEAC-B3291E6A8690}"/>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350131" y="5816325"/>
            <a:ext cx="575599" cy="447688"/>
          </a:xfrm>
          <a:prstGeom prst="rect">
            <a:avLst/>
          </a:prstGeom>
        </p:spPr>
      </p:pic>
      <p:pic>
        <p:nvPicPr>
          <p:cNvPr id="48" name="Picture 47">
            <a:extLst>
              <a:ext uri="{FF2B5EF4-FFF2-40B4-BE49-F238E27FC236}">
                <a16:creationId xmlns:a16="http://schemas.microsoft.com/office/drawing/2014/main" id="{26D6F89D-7AC0-475F-88FC-0CF64ACE1496}"/>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756964" y="5520343"/>
            <a:ext cx="575599" cy="447688"/>
          </a:xfrm>
          <a:prstGeom prst="rect">
            <a:avLst/>
          </a:prstGeom>
        </p:spPr>
      </p:pic>
      <p:pic>
        <p:nvPicPr>
          <p:cNvPr id="49" name="Picture 48">
            <a:extLst>
              <a:ext uri="{FF2B5EF4-FFF2-40B4-BE49-F238E27FC236}">
                <a16:creationId xmlns:a16="http://schemas.microsoft.com/office/drawing/2014/main" id="{588E35C6-DB52-4FEF-BBAD-F43F0D4AB61A}"/>
              </a:ext>
            </a:extLst>
          </p:cNvPr>
          <p:cNvPicPr>
            <a:picLocks noChangeAspect="1"/>
          </p:cNvPicPr>
          <p:nvPr/>
        </p:nvPicPr>
        <p:blipFill>
          <a:blip r:embed="rId8"/>
          <a:stretch>
            <a:fillRect/>
          </a:stretch>
        </p:blipFill>
        <p:spPr>
          <a:xfrm>
            <a:off x="11583231" y="5559253"/>
            <a:ext cx="575599" cy="447688"/>
          </a:xfrm>
          <a:prstGeom prst="rect">
            <a:avLst/>
          </a:prstGeom>
        </p:spPr>
      </p:pic>
    </p:spTree>
    <p:extLst>
      <p:ext uri="{BB962C8B-B14F-4D97-AF65-F5344CB8AC3E}">
        <p14:creationId xmlns:p14="http://schemas.microsoft.com/office/powerpoint/2010/main" val="293120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EF93-9042-4D45-97DC-C77F1AD05DD4}"/>
              </a:ext>
            </a:extLst>
          </p:cNvPr>
          <p:cNvSpPr>
            <a:spLocks noGrp="1"/>
          </p:cNvSpPr>
          <p:nvPr>
            <p:ph type="title"/>
          </p:nvPr>
        </p:nvSpPr>
        <p:spPr>
          <a:xfrm>
            <a:off x="838200" y="54323"/>
            <a:ext cx="10515600" cy="1325563"/>
          </a:xfrm>
        </p:spPr>
        <p:txBody>
          <a:bodyPr/>
          <a:lstStyle/>
          <a:p>
            <a:pPr algn="ctr"/>
            <a:r>
              <a:rPr lang="en-US" b="1" dirty="0">
                <a:solidFill>
                  <a:srgbClr val="00B0F0"/>
                </a:solidFill>
                <a:latin typeface="Arial Black" panose="020B0A04020102020204" pitchFamily="34" charset="0"/>
              </a:rPr>
              <a:t>One Health</a:t>
            </a:r>
            <a:endParaRPr lang="en-US" dirty="0">
              <a:solidFill>
                <a:srgbClr val="FF0000"/>
              </a:solidFill>
              <a:latin typeface="Arial Black" panose="020B0A04020102020204" pitchFamily="34" charset="0"/>
            </a:endParaRPr>
          </a:p>
        </p:txBody>
      </p:sp>
      <p:pic>
        <p:nvPicPr>
          <p:cNvPr id="12" name="Picture 11">
            <a:extLst>
              <a:ext uri="{FF2B5EF4-FFF2-40B4-BE49-F238E27FC236}">
                <a16:creationId xmlns:a16="http://schemas.microsoft.com/office/drawing/2014/main" id="{2232E7D8-C852-44BB-8A17-7C5DE537087E}"/>
              </a:ext>
            </a:extLst>
          </p:cNvPr>
          <p:cNvPicPr>
            <a:picLocks noChangeAspect="1"/>
          </p:cNvPicPr>
          <p:nvPr/>
        </p:nvPicPr>
        <p:blipFill>
          <a:blip r:embed="rId3"/>
          <a:stretch>
            <a:fillRect/>
          </a:stretch>
        </p:blipFill>
        <p:spPr>
          <a:xfrm>
            <a:off x="8016716" y="3351340"/>
            <a:ext cx="1543050" cy="2133600"/>
          </a:xfrm>
          <a:prstGeom prst="rect">
            <a:avLst/>
          </a:prstGeom>
        </p:spPr>
      </p:pic>
      <p:pic>
        <p:nvPicPr>
          <p:cNvPr id="13" name="Picture 12">
            <a:extLst>
              <a:ext uri="{FF2B5EF4-FFF2-40B4-BE49-F238E27FC236}">
                <a16:creationId xmlns:a16="http://schemas.microsoft.com/office/drawing/2014/main" id="{CAAEF3C7-58CB-45CC-9E47-2D60512D06D6}"/>
              </a:ext>
            </a:extLst>
          </p:cNvPr>
          <p:cNvPicPr>
            <a:picLocks noChangeAspect="1"/>
          </p:cNvPicPr>
          <p:nvPr/>
        </p:nvPicPr>
        <p:blipFill>
          <a:blip r:embed="rId3"/>
          <a:stretch>
            <a:fillRect/>
          </a:stretch>
        </p:blipFill>
        <p:spPr>
          <a:xfrm>
            <a:off x="9710357" y="3344514"/>
            <a:ext cx="1543050" cy="2133600"/>
          </a:xfrm>
          <a:prstGeom prst="rect">
            <a:avLst/>
          </a:prstGeom>
        </p:spPr>
      </p:pic>
      <p:pic>
        <p:nvPicPr>
          <p:cNvPr id="14" name="Picture 13">
            <a:extLst>
              <a:ext uri="{FF2B5EF4-FFF2-40B4-BE49-F238E27FC236}">
                <a16:creationId xmlns:a16="http://schemas.microsoft.com/office/drawing/2014/main" id="{450F6A6F-E669-4C6D-9039-83398F81B5CE}"/>
              </a:ext>
            </a:extLst>
          </p:cNvPr>
          <p:cNvPicPr>
            <a:picLocks noChangeAspect="1"/>
          </p:cNvPicPr>
          <p:nvPr/>
        </p:nvPicPr>
        <p:blipFill>
          <a:blip r:embed="rId3"/>
          <a:stretch>
            <a:fillRect/>
          </a:stretch>
        </p:blipFill>
        <p:spPr>
          <a:xfrm>
            <a:off x="7866126" y="1245791"/>
            <a:ext cx="1543050" cy="2133600"/>
          </a:xfrm>
          <a:prstGeom prst="rect">
            <a:avLst/>
          </a:prstGeom>
        </p:spPr>
      </p:pic>
      <p:pic>
        <p:nvPicPr>
          <p:cNvPr id="15" name="Picture 14">
            <a:extLst>
              <a:ext uri="{FF2B5EF4-FFF2-40B4-BE49-F238E27FC236}">
                <a16:creationId xmlns:a16="http://schemas.microsoft.com/office/drawing/2014/main" id="{3BEE29C5-4795-4C65-BB2B-AD6B183F505A}"/>
              </a:ext>
            </a:extLst>
          </p:cNvPr>
          <p:cNvPicPr>
            <a:picLocks noChangeAspect="1"/>
          </p:cNvPicPr>
          <p:nvPr/>
        </p:nvPicPr>
        <p:blipFill>
          <a:blip r:embed="rId3"/>
          <a:stretch>
            <a:fillRect/>
          </a:stretch>
        </p:blipFill>
        <p:spPr>
          <a:xfrm>
            <a:off x="9609963" y="1245791"/>
            <a:ext cx="1543050" cy="2133600"/>
          </a:xfrm>
          <a:prstGeom prst="rect">
            <a:avLst/>
          </a:prstGeom>
        </p:spPr>
      </p:pic>
      <p:pic>
        <p:nvPicPr>
          <p:cNvPr id="16" name="Picture 15">
            <a:extLst>
              <a:ext uri="{FF2B5EF4-FFF2-40B4-BE49-F238E27FC236}">
                <a16:creationId xmlns:a16="http://schemas.microsoft.com/office/drawing/2014/main" id="{CE216074-0DB1-4133-A500-E6BCC1CD789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67369" y="1729196"/>
            <a:ext cx="868869" cy="570195"/>
          </a:xfrm>
          <a:prstGeom prst="rect">
            <a:avLst/>
          </a:prstGeom>
        </p:spPr>
      </p:pic>
      <p:pic>
        <p:nvPicPr>
          <p:cNvPr id="17" name="Picture 16">
            <a:extLst>
              <a:ext uri="{FF2B5EF4-FFF2-40B4-BE49-F238E27FC236}">
                <a16:creationId xmlns:a16="http://schemas.microsoft.com/office/drawing/2014/main" id="{A92B9A97-97E0-4877-A077-D99CEECCB10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45326" y="2295834"/>
            <a:ext cx="868869" cy="570195"/>
          </a:xfrm>
          <a:prstGeom prst="rect">
            <a:avLst/>
          </a:prstGeom>
        </p:spPr>
      </p:pic>
      <p:pic>
        <p:nvPicPr>
          <p:cNvPr id="20" name="Picture 19">
            <a:extLst>
              <a:ext uri="{FF2B5EF4-FFF2-40B4-BE49-F238E27FC236}">
                <a16:creationId xmlns:a16="http://schemas.microsoft.com/office/drawing/2014/main" id="{850C8EF3-AF3A-4EB9-AD86-987D519480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175921" y="3662096"/>
            <a:ext cx="868869" cy="570195"/>
          </a:xfrm>
          <a:prstGeom prst="rect">
            <a:avLst/>
          </a:prstGeom>
        </p:spPr>
      </p:pic>
      <p:pic>
        <p:nvPicPr>
          <p:cNvPr id="21" name="Picture 20">
            <a:extLst>
              <a:ext uri="{FF2B5EF4-FFF2-40B4-BE49-F238E27FC236}">
                <a16:creationId xmlns:a16="http://schemas.microsoft.com/office/drawing/2014/main" id="{585E2DC4-B068-4E96-9012-06B7EB6A081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54051" y="3636389"/>
            <a:ext cx="868869" cy="570195"/>
          </a:xfrm>
          <a:prstGeom prst="rect">
            <a:avLst/>
          </a:prstGeom>
        </p:spPr>
      </p:pic>
      <p:pic>
        <p:nvPicPr>
          <p:cNvPr id="22" name="Picture 21">
            <a:extLst>
              <a:ext uri="{FF2B5EF4-FFF2-40B4-BE49-F238E27FC236}">
                <a16:creationId xmlns:a16="http://schemas.microsoft.com/office/drawing/2014/main" id="{100966B3-AC02-4CBE-BA4C-5CA4208385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08846" y="2706994"/>
            <a:ext cx="868869" cy="570195"/>
          </a:xfrm>
          <a:prstGeom prst="rect">
            <a:avLst/>
          </a:prstGeom>
        </p:spPr>
      </p:pic>
      <p:pic>
        <p:nvPicPr>
          <p:cNvPr id="23" name="Picture 22">
            <a:extLst>
              <a:ext uri="{FF2B5EF4-FFF2-40B4-BE49-F238E27FC236}">
                <a16:creationId xmlns:a16="http://schemas.microsoft.com/office/drawing/2014/main" id="{64561375-A330-4F31-8A74-593B215BB03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89809" y="1557144"/>
            <a:ext cx="868869" cy="570195"/>
          </a:xfrm>
          <a:prstGeom prst="rect">
            <a:avLst/>
          </a:prstGeom>
        </p:spPr>
      </p:pic>
      <p:pic>
        <p:nvPicPr>
          <p:cNvPr id="24" name="Picture 23">
            <a:extLst>
              <a:ext uri="{FF2B5EF4-FFF2-40B4-BE49-F238E27FC236}">
                <a16:creationId xmlns:a16="http://schemas.microsoft.com/office/drawing/2014/main" id="{3F6BBC5D-3C50-4D4B-B987-753E9CE161B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09176" y="4353605"/>
            <a:ext cx="868869" cy="570195"/>
          </a:xfrm>
          <a:prstGeom prst="rect">
            <a:avLst/>
          </a:prstGeom>
        </p:spPr>
      </p:pic>
      <p:pic>
        <p:nvPicPr>
          <p:cNvPr id="25" name="Picture 24">
            <a:extLst>
              <a:ext uri="{FF2B5EF4-FFF2-40B4-BE49-F238E27FC236}">
                <a16:creationId xmlns:a16="http://schemas.microsoft.com/office/drawing/2014/main" id="{7879E93E-2254-423F-94DE-390E04289D9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75528" y="1447800"/>
            <a:ext cx="868869" cy="570195"/>
          </a:xfrm>
          <a:prstGeom prst="rect">
            <a:avLst/>
          </a:prstGeom>
        </p:spPr>
      </p:pic>
      <p:pic>
        <p:nvPicPr>
          <p:cNvPr id="26" name="Picture 25">
            <a:extLst>
              <a:ext uri="{FF2B5EF4-FFF2-40B4-BE49-F238E27FC236}">
                <a16:creationId xmlns:a16="http://schemas.microsoft.com/office/drawing/2014/main" id="{5F0640A4-F948-40C4-BD68-E334305019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59052" y="3386548"/>
            <a:ext cx="868869" cy="570195"/>
          </a:xfrm>
          <a:prstGeom prst="rect">
            <a:avLst/>
          </a:prstGeom>
        </p:spPr>
      </p:pic>
      <p:pic>
        <p:nvPicPr>
          <p:cNvPr id="27" name="Picture 26">
            <a:extLst>
              <a:ext uri="{FF2B5EF4-FFF2-40B4-BE49-F238E27FC236}">
                <a16:creationId xmlns:a16="http://schemas.microsoft.com/office/drawing/2014/main" id="{253A4BFD-AE5D-439B-94C8-239FD723264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253406" y="4426468"/>
            <a:ext cx="914400" cy="742950"/>
          </a:xfrm>
          <a:prstGeom prst="rect">
            <a:avLst/>
          </a:prstGeom>
        </p:spPr>
      </p:pic>
      <p:pic>
        <p:nvPicPr>
          <p:cNvPr id="28" name="Picture 27">
            <a:extLst>
              <a:ext uri="{FF2B5EF4-FFF2-40B4-BE49-F238E27FC236}">
                <a16:creationId xmlns:a16="http://schemas.microsoft.com/office/drawing/2014/main" id="{4274F423-0B60-4433-B21C-E6214EBB56F9}"/>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670339" y="4861051"/>
            <a:ext cx="914400" cy="742950"/>
          </a:xfrm>
          <a:prstGeom prst="rect">
            <a:avLst/>
          </a:prstGeom>
        </p:spPr>
      </p:pic>
      <p:pic>
        <p:nvPicPr>
          <p:cNvPr id="29" name="Picture 28">
            <a:extLst>
              <a:ext uri="{FF2B5EF4-FFF2-40B4-BE49-F238E27FC236}">
                <a16:creationId xmlns:a16="http://schemas.microsoft.com/office/drawing/2014/main" id="{8E283CB3-ACE8-485A-9693-CCF82B4EF5A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019091" y="2601564"/>
            <a:ext cx="914400" cy="742950"/>
          </a:xfrm>
          <a:prstGeom prst="rect">
            <a:avLst/>
          </a:prstGeom>
        </p:spPr>
      </p:pic>
      <p:pic>
        <p:nvPicPr>
          <p:cNvPr id="30" name="Picture 29">
            <a:extLst>
              <a:ext uri="{FF2B5EF4-FFF2-40B4-BE49-F238E27FC236}">
                <a16:creationId xmlns:a16="http://schemas.microsoft.com/office/drawing/2014/main" id="{7B2C1F54-B905-49B6-B53C-ECEFE48A231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47252" y="1064346"/>
            <a:ext cx="914400" cy="742950"/>
          </a:xfrm>
          <a:prstGeom prst="rect">
            <a:avLst/>
          </a:prstGeom>
        </p:spPr>
      </p:pic>
      <p:pic>
        <p:nvPicPr>
          <p:cNvPr id="31" name="Picture 30">
            <a:extLst>
              <a:ext uri="{FF2B5EF4-FFF2-40B4-BE49-F238E27FC236}">
                <a16:creationId xmlns:a16="http://schemas.microsoft.com/office/drawing/2014/main" id="{88CA09D0-7580-4435-8121-360A044DC9B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465433" y="1222851"/>
            <a:ext cx="914400" cy="742950"/>
          </a:xfrm>
          <a:prstGeom prst="rect">
            <a:avLst/>
          </a:prstGeom>
        </p:spPr>
      </p:pic>
      <p:pic>
        <p:nvPicPr>
          <p:cNvPr id="32" name="Picture 31">
            <a:extLst>
              <a:ext uri="{FF2B5EF4-FFF2-40B4-BE49-F238E27FC236}">
                <a16:creationId xmlns:a16="http://schemas.microsoft.com/office/drawing/2014/main" id="{92F1AC9D-9A44-47AE-A78F-880479B8560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962370" y="2391379"/>
            <a:ext cx="914400" cy="742950"/>
          </a:xfrm>
          <a:prstGeom prst="rect">
            <a:avLst/>
          </a:prstGeom>
        </p:spPr>
      </p:pic>
      <p:pic>
        <p:nvPicPr>
          <p:cNvPr id="33" name="Picture 32">
            <a:extLst>
              <a:ext uri="{FF2B5EF4-FFF2-40B4-BE49-F238E27FC236}">
                <a16:creationId xmlns:a16="http://schemas.microsoft.com/office/drawing/2014/main" id="{070A5C45-37B7-401F-8D21-A63CFB74958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138714" y="2928695"/>
            <a:ext cx="914400" cy="742950"/>
          </a:xfrm>
          <a:prstGeom prst="rect">
            <a:avLst/>
          </a:prstGeom>
        </p:spPr>
      </p:pic>
      <p:pic>
        <p:nvPicPr>
          <p:cNvPr id="34" name="Picture 33">
            <a:extLst>
              <a:ext uri="{FF2B5EF4-FFF2-40B4-BE49-F238E27FC236}">
                <a16:creationId xmlns:a16="http://schemas.microsoft.com/office/drawing/2014/main" id="{95DBC93A-3223-4918-AEA3-46FF6FD250D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0868501" y="1033358"/>
            <a:ext cx="914400" cy="742950"/>
          </a:xfrm>
          <a:prstGeom prst="rect">
            <a:avLst/>
          </a:prstGeom>
        </p:spPr>
      </p:pic>
      <p:sp>
        <p:nvSpPr>
          <p:cNvPr id="8" name="Content Placeholder 7">
            <a:extLst>
              <a:ext uri="{FF2B5EF4-FFF2-40B4-BE49-F238E27FC236}">
                <a16:creationId xmlns:a16="http://schemas.microsoft.com/office/drawing/2014/main" id="{9047DD17-760C-4415-A075-0B3704F07884}"/>
              </a:ext>
            </a:extLst>
          </p:cNvPr>
          <p:cNvSpPr>
            <a:spLocks noGrp="1"/>
          </p:cNvSpPr>
          <p:nvPr>
            <p:ph idx="1"/>
          </p:nvPr>
        </p:nvSpPr>
        <p:spPr>
          <a:xfrm>
            <a:off x="1267301" y="2340353"/>
            <a:ext cx="10515600" cy="4351338"/>
          </a:xfrm>
        </p:spPr>
        <p:txBody>
          <a:bodyPr/>
          <a:lstStyle/>
          <a:p>
            <a:pPr marL="0" indent="0">
              <a:buNone/>
            </a:pPr>
            <a:r>
              <a:rPr lang="en-US" dirty="0"/>
              <a:t> </a:t>
            </a:r>
          </a:p>
        </p:txBody>
      </p:sp>
      <p:pic>
        <p:nvPicPr>
          <p:cNvPr id="38" name="Picture 37">
            <a:extLst>
              <a:ext uri="{FF2B5EF4-FFF2-40B4-BE49-F238E27FC236}">
                <a16:creationId xmlns:a16="http://schemas.microsoft.com/office/drawing/2014/main" id="{8ACE9F79-DFB2-4741-A1F4-3510FCB6873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481882" y="2131175"/>
            <a:ext cx="868869" cy="570195"/>
          </a:xfrm>
          <a:prstGeom prst="rect">
            <a:avLst/>
          </a:prstGeom>
        </p:spPr>
      </p:pic>
      <p:pic>
        <p:nvPicPr>
          <p:cNvPr id="40" name="Picture 39">
            <a:extLst>
              <a:ext uri="{FF2B5EF4-FFF2-40B4-BE49-F238E27FC236}">
                <a16:creationId xmlns:a16="http://schemas.microsoft.com/office/drawing/2014/main" id="{F55FBD60-39D2-45E5-9628-4439B11EFA96}"/>
              </a:ext>
            </a:extLst>
          </p:cNvPr>
          <p:cNvPicPr>
            <a:picLocks noChangeAspect="1"/>
          </p:cNvPicPr>
          <p:nvPr/>
        </p:nvPicPr>
        <p:blipFill>
          <a:blip r:embed="rId6"/>
          <a:stretch>
            <a:fillRect/>
          </a:stretch>
        </p:blipFill>
        <p:spPr>
          <a:xfrm>
            <a:off x="4243324" y="2586994"/>
            <a:ext cx="3291470" cy="1210316"/>
          </a:xfrm>
          <a:prstGeom prst="rect">
            <a:avLst/>
          </a:prstGeom>
        </p:spPr>
      </p:pic>
      <p:pic>
        <p:nvPicPr>
          <p:cNvPr id="41" name="Picture 40">
            <a:extLst>
              <a:ext uri="{FF2B5EF4-FFF2-40B4-BE49-F238E27FC236}">
                <a16:creationId xmlns:a16="http://schemas.microsoft.com/office/drawing/2014/main" id="{23630266-9294-404E-B349-8648457E0FD7}"/>
              </a:ext>
            </a:extLst>
          </p:cNvPr>
          <p:cNvPicPr>
            <a:picLocks noChangeAspect="1"/>
          </p:cNvPicPr>
          <p:nvPr/>
        </p:nvPicPr>
        <p:blipFill>
          <a:blip r:embed="rId6"/>
          <a:stretch>
            <a:fillRect/>
          </a:stretch>
        </p:blipFill>
        <p:spPr>
          <a:xfrm>
            <a:off x="4320566" y="4096044"/>
            <a:ext cx="3291470" cy="1210316"/>
          </a:xfrm>
          <a:prstGeom prst="rect">
            <a:avLst/>
          </a:prstGeom>
        </p:spPr>
      </p:pic>
      <p:pic>
        <p:nvPicPr>
          <p:cNvPr id="42" name="Picture 41">
            <a:extLst>
              <a:ext uri="{FF2B5EF4-FFF2-40B4-BE49-F238E27FC236}">
                <a16:creationId xmlns:a16="http://schemas.microsoft.com/office/drawing/2014/main" id="{FF100D79-598F-42D8-9BE4-595AD7D75449}"/>
              </a:ext>
            </a:extLst>
          </p:cNvPr>
          <p:cNvPicPr>
            <a:picLocks noChangeAspect="1"/>
          </p:cNvPicPr>
          <p:nvPr/>
        </p:nvPicPr>
        <p:blipFill>
          <a:blip r:embed="rId6"/>
          <a:stretch>
            <a:fillRect/>
          </a:stretch>
        </p:blipFill>
        <p:spPr>
          <a:xfrm>
            <a:off x="348808" y="4073861"/>
            <a:ext cx="3291470" cy="1210316"/>
          </a:xfrm>
          <a:prstGeom prst="rect">
            <a:avLst/>
          </a:prstGeom>
        </p:spPr>
      </p:pic>
      <p:pic>
        <p:nvPicPr>
          <p:cNvPr id="35" name="Picture 34">
            <a:extLst>
              <a:ext uri="{FF2B5EF4-FFF2-40B4-BE49-F238E27FC236}">
                <a16:creationId xmlns:a16="http://schemas.microsoft.com/office/drawing/2014/main" id="{A739C604-591B-49B3-B375-17918C4F7DC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241767" y="5049705"/>
            <a:ext cx="1036278" cy="499271"/>
          </a:xfrm>
          <a:prstGeom prst="rect">
            <a:avLst/>
          </a:prstGeom>
        </p:spPr>
      </p:pic>
      <p:pic>
        <p:nvPicPr>
          <p:cNvPr id="36" name="Picture 35">
            <a:extLst>
              <a:ext uri="{FF2B5EF4-FFF2-40B4-BE49-F238E27FC236}">
                <a16:creationId xmlns:a16="http://schemas.microsoft.com/office/drawing/2014/main" id="{EF349289-6E98-40E4-806A-FB1A71C0E5E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425740" y="5406854"/>
            <a:ext cx="1036278" cy="499271"/>
          </a:xfrm>
          <a:prstGeom prst="rect">
            <a:avLst/>
          </a:prstGeom>
        </p:spPr>
      </p:pic>
      <p:pic>
        <p:nvPicPr>
          <p:cNvPr id="37" name="Picture 36">
            <a:extLst>
              <a:ext uri="{FF2B5EF4-FFF2-40B4-BE49-F238E27FC236}">
                <a16:creationId xmlns:a16="http://schemas.microsoft.com/office/drawing/2014/main" id="{8B9EA46F-0C3A-43DF-A5C6-8CDE30E78E9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294409" y="5410167"/>
            <a:ext cx="1036278" cy="499271"/>
          </a:xfrm>
          <a:prstGeom prst="rect">
            <a:avLst/>
          </a:prstGeom>
        </p:spPr>
      </p:pic>
      <p:pic>
        <p:nvPicPr>
          <p:cNvPr id="39" name="Picture 38">
            <a:extLst>
              <a:ext uri="{FF2B5EF4-FFF2-40B4-BE49-F238E27FC236}">
                <a16:creationId xmlns:a16="http://schemas.microsoft.com/office/drawing/2014/main" id="{12585D47-33BA-4A95-BA0F-355112CA525B}"/>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481279" y="5104730"/>
            <a:ext cx="1036278" cy="499271"/>
          </a:xfrm>
          <a:prstGeom prst="rect">
            <a:avLst/>
          </a:prstGeom>
        </p:spPr>
      </p:pic>
      <p:pic>
        <p:nvPicPr>
          <p:cNvPr id="43" name="Picture 42">
            <a:extLst>
              <a:ext uri="{FF2B5EF4-FFF2-40B4-BE49-F238E27FC236}">
                <a16:creationId xmlns:a16="http://schemas.microsoft.com/office/drawing/2014/main" id="{741E4557-FDF5-48B4-8152-E2C438C607E5}"/>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1000015" y="5083189"/>
            <a:ext cx="1036278" cy="499271"/>
          </a:xfrm>
          <a:prstGeom prst="rect">
            <a:avLst/>
          </a:prstGeom>
        </p:spPr>
      </p:pic>
      <p:pic>
        <p:nvPicPr>
          <p:cNvPr id="44" name="Picture 43">
            <a:extLst>
              <a:ext uri="{FF2B5EF4-FFF2-40B4-BE49-F238E27FC236}">
                <a16:creationId xmlns:a16="http://schemas.microsoft.com/office/drawing/2014/main" id="{2BFA0D9E-C1BC-4D1A-8FE3-1796F22A8EEF}"/>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5390702" y="5284177"/>
            <a:ext cx="575599" cy="447688"/>
          </a:xfrm>
          <a:prstGeom prst="rect">
            <a:avLst/>
          </a:prstGeom>
        </p:spPr>
      </p:pic>
      <p:pic>
        <p:nvPicPr>
          <p:cNvPr id="45" name="Picture 44">
            <a:extLst>
              <a:ext uri="{FF2B5EF4-FFF2-40B4-BE49-F238E27FC236}">
                <a16:creationId xmlns:a16="http://schemas.microsoft.com/office/drawing/2014/main" id="{FFB4C3D2-C936-4447-8807-3B75F8763AF5}"/>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0" y="5332824"/>
            <a:ext cx="575599" cy="447688"/>
          </a:xfrm>
          <a:prstGeom prst="rect">
            <a:avLst/>
          </a:prstGeom>
        </p:spPr>
      </p:pic>
      <p:pic>
        <p:nvPicPr>
          <p:cNvPr id="46" name="Picture 45">
            <a:extLst>
              <a:ext uri="{FF2B5EF4-FFF2-40B4-BE49-F238E27FC236}">
                <a16:creationId xmlns:a16="http://schemas.microsoft.com/office/drawing/2014/main" id="{9F4F88D5-37CD-4E8C-AB56-F83D68AC1D4A}"/>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820989" y="5529459"/>
            <a:ext cx="575599" cy="447688"/>
          </a:xfrm>
          <a:prstGeom prst="rect">
            <a:avLst/>
          </a:prstGeom>
        </p:spPr>
      </p:pic>
      <p:pic>
        <p:nvPicPr>
          <p:cNvPr id="47" name="Picture 46">
            <a:extLst>
              <a:ext uri="{FF2B5EF4-FFF2-40B4-BE49-F238E27FC236}">
                <a16:creationId xmlns:a16="http://schemas.microsoft.com/office/drawing/2014/main" id="{34525CB3-3D00-431F-BEAC-B3291E6A8690}"/>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350131" y="5816325"/>
            <a:ext cx="575599" cy="447688"/>
          </a:xfrm>
          <a:prstGeom prst="rect">
            <a:avLst/>
          </a:prstGeom>
        </p:spPr>
      </p:pic>
      <p:pic>
        <p:nvPicPr>
          <p:cNvPr id="48" name="Picture 47">
            <a:extLst>
              <a:ext uri="{FF2B5EF4-FFF2-40B4-BE49-F238E27FC236}">
                <a16:creationId xmlns:a16="http://schemas.microsoft.com/office/drawing/2014/main" id="{26D6F89D-7AC0-475F-88FC-0CF64ACE1496}"/>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9756964" y="5520343"/>
            <a:ext cx="575599" cy="447688"/>
          </a:xfrm>
          <a:prstGeom prst="rect">
            <a:avLst/>
          </a:prstGeom>
        </p:spPr>
      </p:pic>
      <p:pic>
        <p:nvPicPr>
          <p:cNvPr id="49" name="Picture 48">
            <a:extLst>
              <a:ext uri="{FF2B5EF4-FFF2-40B4-BE49-F238E27FC236}">
                <a16:creationId xmlns:a16="http://schemas.microsoft.com/office/drawing/2014/main" id="{588E35C6-DB52-4FEF-BBAD-F43F0D4AB61A}"/>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11583231" y="5559253"/>
            <a:ext cx="575599" cy="447688"/>
          </a:xfrm>
          <a:prstGeom prst="rect">
            <a:avLst/>
          </a:prstGeom>
        </p:spPr>
      </p:pic>
      <p:sp>
        <p:nvSpPr>
          <p:cNvPr id="50" name="&quot;Not Allowed&quot; Symbol 49">
            <a:extLst>
              <a:ext uri="{FF2B5EF4-FFF2-40B4-BE49-F238E27FC236}">
                <a16:creationId xmlns:a16="http://schemas.microsoft.com/office/drawing/2014/main" id="{CE7086C6-C215-4D2C-8C05-04ABBEBC94F7}"/>
              </a:ext>
            </a:extLst>
          </p:cNvPr>
          <p:cNvSpPr/>
          <p:nvPr/>
        </p:nvSpPr>
        <p:spPr>
          <a:xfrm>
            <a:off x="9393057" y="3140494"/>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1" name="&quot;Not Allowed&quot; Symbol 50">
            <a:extLst>
              <a:ext uri="{FF2B5EF4-FFF2-40B4-BE49-F238E27FC236}">
                <a16:creationId xmlns:a16="http://schemas.microsoft.com/office/drawing/2014/main" id="{CBB68013-0045-4D17-A55C-0EB64BDB76CA}"/>
              </a:ext>
            </a:extLst>
          </p:cNvPr>
          <p:cNvSpPr/>
          <p:nvPr/>
        </p:nvSpPr>
        <p:spPr>
          <a:xfrm>
            <a:off x="11178596" y="1233564"/>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2" name="&quot;Not Allowed&quot; Symbol 51">
            <a:extLst>
              <a:ext uri="{FF2B5EF4-FFF2-40B4-BE49-F238E27FC236}">
                <a16:creationId xmlns:a16="http://schemas.microsoft.com/office/drawing/2014/main" id="{FD6E10A4-E762-4CD5-838B-DD16D4C4871F}"/>
              </a:ext>
            </a:extLst>
          </p:cNvPr>
          <p:cNvSpPr/>
          <p:nvPr/>
        </p:nvSpPr>
        <p:spPr>
          <a:xfrm>
            <a:off x="3715946" y="1498773"/>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3" name="&quot;Not Allowed&quot; Symbol 52">
            <a:extLst>
              <a:ext uri="{FF2B5EF4-FFF2-40B4-BE49-F238E27FC236}">
                <a16:creationId xmlns:a16="http://schemas.microsoft.com/office/drawing/2014/main" id="{032CCD87-94E3-4D09-9E66-35F52719FB71}"/>
              </a:ext>
            </a:extLst>
          </p:cNvPr>
          <p:cNvSpPr/>
          <p:nvPr/>
        </p:nvSpPr>
        <p:spPr>
          <a:xfrm>
            <a:off x="7520735" y="1191403"/>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quot;Not Allowed&quot; Symbol 53">
            <a:extLst>
              <a:ext uri="{FF2B5EF4-FFF2-40B4-BE49-F238E27FC236}">
                <a16:creationId xmlns:a16="http://schemas.microsoft.com/office/drawing/2014/main" id="{53B4AFB7-D51A-4A6F-B901-8F09D26AFED2}"/>
              </a:ext>
            </a:extLst>
          </p:cNvPr>
          <p:cNvSpPr/>
          <p:nvPr/>
        </p:nvSpPr>
        <p:spPr>
          <a:xfrm>
            <a:off x="7866125" y="4978843"/>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5" name="&quot;Not Allowed&quot; Symbol 54">
            <a:extLst>
              <a:ext uri="{FF2B5EF4-FFF2-40B4-BE49-F238E27FC236}">
                <a16:creationId xmlns:a16="http://schemas.microsoft.com/office/drawing/2014/main" id="{E8418B36-876C-4F24-87A5-6B85FA00C1F9}"/>
              </a:ext>
            </a:extLst>
          </p:cNvPr>
          <p:cNvSpPr/>
          <p:nvPr/>
        </p:nvSpPr>
        <p:spPr>
          <a:xfrm>
            <a:off x="11440530" y="4532319"/>
            <a:ext cx="523869" cy="466058"/>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6" name="&quot;Not Allowed&quot; Symbol 55">
            <a:extLst>
              <a:ext uri="{FF2B5EF4-FFF2-40B4-BE49-F238E27FC236}">
                <a16:creationId xmlns:a16="http://schemas.microsoft.com/office/drawing/2014/main" id="{01CFFA5C-7483-466C-A460-0BF25CB33050}"/>
              </a:ext>
            </a:extLst>
          </p:cNvPr>
          <p:cNvSpPr/>
          <p:nvPr/>
        </p:nvSpPr>
        <p:spPr>
          <a:xfrm>
            <a:off x="11143927" y="2729140"/>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7" name="&quot;Not Allowed&quot; Symbol 56">
            <a:extLst>
              <a:ext uri="{FF2B5EF4-FFF2-40B4-BE49-F238E27FC236}">
                <a16:creationId xmlns:a16="http://schemas.microsoft.com/office/drawing/2014/main" id="{C12F1B62-7A51-4674-B733-E985E4563AF2}"/>
              </a:ext>
            </a:extLst>
          </p:cNvPr>
          <p:cNvSpPr/>
          <p:nvPr/>
        </p:nvSpPr>
        <p:spPr>
          <a:xfrm>
            <a:off x="3059242" y="2529846"/>
            <a:ext cx="523869" cy="477793"/>
          </a:xfrm>
          <a:prstGeom prst="noSmoking">
            <a:avLst/>
          </a:prstGeom>
          <a:solidFill>
            <a:srgbClr val="FF00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955680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EF93-9042-4D45-97DC-C77F1AD05DD4}"/>
              </a:ext>
            </a:extLst>
          </p:cNvPr>
          <p:cNvSpPr>
            <a:spLocks noGrp="1"/>
          </p:cNvSpPr>
          <p:nvPr>
            <p:ph type="title"/>
          </p:nvPr>
        </p:nvSpPr>
        <p:spPr>
          <a:xfrm>
            <a:off x="838200" y="54323"/>
            <a:ext cx="10515600" cy="1325563"/>
          </a:xfrm>
        </p:spPr>
        <p:txBody>
          <a:bodyPr/>
          <a:lstStyle/>
          <a:p>
            <a:pPr algn="ctr"/>
            <a:r>
              <a:rPr lang="en-US" b="1" dirty="0">
                <a:solidFill>
                  <a:srgbClr val="00B0F0"/>
                </a:solidFill>
                <a:latin typeface="Arial Black" panose="020B0A04020102020204" pitchFamily="34" charset="0"/>
              </a:rPr>
              <a:t>One Health</a:t>
            </a:r>
            <a:endParaRPr lang="en-US" dirty="0">
              <a:solidFill>
                <a:srgbClr val="FF0000"/>
              </a:solidFill>
              <a:latin typeface="Arial Black" panose="020B0A04020102020204" pitchFamily="34" charset="0"/>
            </a:endParaRPr>
          </a:p>
        </p:txBody>
      </p:sp>
      <p:pic>
        <p:nvPicPr>
          <p:cNvPr id="13" name="Picture 12">
            <a:extLst>
              <a:ext uri="{FF2B5EF4-FFF2-40B4-BE49-F238E27FC236}">
                <a16:creationId xmlns:a16="http://schemas.microsoft.com/office/drawing/2014/main" id="{CAAEF3C7-58CB-45CC-9E47-2D60512D06D6}"/>
              </a:ext>
            </a:extLst>
          </p:cNvPr>
          <p:cNvPicPr>
            <a:picLocks noChangeAspect="1"/>
          </p:cNvPicPr>
          <p:nvPr/>
        </p:nvPicPr>
        <p:blipFill>
          <a:blip r:embed="rId3"/>
          <a:stretch>
            <a:fillRect/>
          </a:stretch>
        </p:blipFill>
        <p:spPr>
          <a:xfrm>
            <a:off x="9710357" y="3344514"/>
            <a:ext cx="1543050" cy="2133600"/>
          </a:xfrm>
          <a:prstGeom prst="rect">
            <a:avLst/>
          </a:prstGeom>
        </p:spPr>
      </p:pic>
      <p:pic>
        <p:nvPicPr>
          <p:cNvPr id="15" name="Picture 14">
            <a:extLst>
              <a:ext uri="{FF2B5EF4-FFF2-40B4-BE49-F238E27FC236}">
                <a16:creationId xmlns:a16="http://schemas.microsoft.com/office/drawing/2014/main" id="{3BEE29C5-4795-4C65-BB2B-AD6B183F505A}"/>
              </a:ext>
            </a:extLst>
          </p:cNvPr>
          <p:cNvPicPr>
            <a:picLocks noChangeAspect="1"/>
          </p:cNvPicPr>
          <p:nvPr/>
        </p:nvPicPr>
        <p:blipFill>
          <a:blip r:embed="rId3"/>
          <a:stretch>
            <a:fillRect/>
          </a:stretch>
        </p:blipFill>
        <p:spPr>
          <a:xfrm>
            <a:off x="9609963" y="1245791"/>
            <a:ext cx="1543050" cy="2133600"/>
          </a:xfrm>
          <a:prstGeom prst="rect">
            <a:avLst/>
          </a:prstGeom>
        </p:spPr>
      </p:pic>
      <p:pic>
        <p:nvPicPr>
          <p:cNvPr id="16" name="Picture 15">
            <a:extLst>
              <a:ext uri="{FF2B5EF4-FFF2-40B4-BE49-F238E27FC236}">
                <a16:creationId xmlns:a16="http://schemas.microsoft.com/office/drawing/2014/main" id="{CE216074-0DB1-4133-A500-E6BCC1CD789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367369" y="1729196"/>
            <a:ext cx="868869" cy="570195"/>
          </a:xfrm>
          <a:prstGeom prst="rect">
            <a:avLst/>
          </a:prstGeom>
        </p:spPr>
      </p:pic>
      <p:pic>
        <p:nvPicPr>
          <p:cNvPr id="17" name="Picture 16">
            <a:extLst>
              <a:ext uri="{FF2B5EF4-FFF2-40B4-BE49-F238E27FC236}">
                <a16:creationId xmlns:a16="http://schemas.microsoft.com/office/drawing/2014/main" id="{A92B9A97-97E0-4877-A077-D99CEECCB10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45326" y="2295834"/>
            <a:ext cx="868869" cy="570195"/>
          </a:xfrm>
          <a:prstGeom prst="rect">
            <a:avLst/>
          </a:prstGeom>
        </p:spPr>
      </p:pic>
      <p:pic>
        <p:nvPicPr>
          <p:cNvPr id="20" name="Picture 19">
            <a:extLst>
              <a:ext uri="{FF2B5EF4-FFF2-40B4-BE49-F238E27FC236}">
                <a16:creationId xmlns:a16="http://schemas.microsoft.com/office/drawing/2014/main" id="{850C8EF3-AF3A-4EB9-AD86-987D519480E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1175921" y="3662096"/>
            <a:ext cx="868869" cy="570195"/>
          </a:xfrm>
          <a:prstGeom prst="rect">
            <a:avLst/>
          </a:prstGeom>
        </p:spPr>
      </p:pic>
      <p:pic>
        <p:nvPicPr>
          <p:cNvPr id="21" name="Picture 20">
            <a:extLst>
              <a:ext uri="{FF2B5EF4-FFF2-40B4-BE49-F238E27FC236}">
                <a16:creationId xmlns:a16="http://schemas.microsoft.com/office/drawing/2014/main" id="{585E2DC4-B068-4E96-9012-06B7EB6A081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354051" y="3636389"/>
            <a:ext cx="868869" cy="570195"/>
          </a:xfrm>
          <a:prstGeom prst="rect">
            <a:avLst/>
          </a:prstGeom>
        </p:spPr>
      </p:pic>
      <p:pic>
        <p:nvPicPr>
          <p:cNvPr id="22" name="Picture 21">
            <a:extLst>
              <a:ext uri="{FF2B5EF4-FFF2-40B4-BE49-F238E27FC236}">
                <a16:creationId xmlns:a16="http://schemas.microsoft.com/office/drawing/2014/main" id="{100966B3-AC02-4CBE-BA4C-5CA42083856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708846" y="2706994"/>
            <a:ext cx="868869" cy="570195"/>
          </a:xfrm>
          <a:prstGeom prst="rect">
            <a:avLst/>
          </a:prstGeom>
        </p:spPr>
      </p:pic>
      <p:pic>
        <p:nvPicPr>
          <p:cNvPr id="23" name="Picture 22">
            <a:extLst>
              <a:ext uri="{FF2B5EF4-FFF2-40B4-BE49-F238E27FC236}">
                <a16:creationId xmlns:a16="http://schemas.microsoft.com/office/drawing/2014/main" id="{64561375-A330-4F31-8A74-593B215BB03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89809" y="1557144"/>
            <a:ext cx="868869" cy="570195"/>
          </a:xfrm>
          <a:prstGeom prst="rect">
            <a:avLst/>
          </a:prstGeom>
        </p:spPr>
      </p:pic>
      <p:pic>
        <p:nvPicPr>
          <p:cNvPr id="24" name="Picture 23">
            <a:extLst>
              <a:ext uri="{FF2B5EF4-FFF2-40B4-BE49-F238E27FC236}">
                <a16:creationId xmlns:a16="http://schemas.microsoft.com/office/drawing/2014/main" id="{3F6BBC5D-3C50-4D4B-B987-753E9CE161B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409176" y="4353605"/>
            <a:ext cx="868869" cy="570195"/>
          </a:xfrm>
          <a:prstGeom prst="rect">
            <a:avLst/>
          </a:prstGeom>
        </p:spPr>
      </p:pic>
      <p:pic>
        <p:nvPicPr>
          <p:cNvPr id="25" name="Picture 24">
            <a:extLst>
              <a:ext uri="{FF2B5EF4-FFF2-40B4-BE49-F238E27FC236}">
                <a16:creationId xmlns:a16="http://schemas.microsoft.com/office/drawing/2014/main" id="{7879E93E-2254-423F-94DE-390E04289D9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9175528" y="1447800"/>
            <a:ext cx="868869" cy="570195"/>
          </a:xfrm>
          <a:prstGeom prst="rect">
            <a:avLst/>
          </a:prstGeom>
        </p:spPr>
      </p:pic>
      <p:pic>
        <p:nvPicPr>
          <p:cNvPr id="26" name="Picture 25">
            <a:extLst>
              <a:ext uri="{FF2B5EF4-FFF2-40B4-BE49-F238E27FC236}">
                <a16:creationId xmlns:a16="http://schemas.microsoft.com/office/drawing/2014/main" id="{5F0640A4-F948-40C4-BD68-E3343050190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559052" y="3386548"/>
            <a:ext cx="868869" cy="570195"/>
          </a:xfrm>
          <a:prstGeom prst="rect">
            <a:avLst/>
          </a:prstGeom>
        </p:spPr>
      </p:pic>
      <p:sp>
        <p:nvSpPr>
          <p:cNvPr id="8" name="Content Placeholder 7">
            <a:extLst>
              <a:ext uri="{FF2B5EF4-FFF2-40B4-BE49-F238E27FC236}">
                <a16:creationId xmlns:a16="http://schemas.microsoft.com/office/drawing/2014/main" id="{9047DD17-760C-4415-A075-0B3704F07884}"/>
              </a:ext>
            </a:extLst>
          </p:cNvPr>
          <p:cNvSpPr>
            <a:spLocks noGrp="1"/>
          </p:cNvSpPr>
          <p:nvPr>
            <p:ph idx="1"/>
          </p:nvPr>
        </p:nvSpPr>
        <p:spPr>
          <a:xfrm>
            <a:off x="1267301" y="2340353"/>
            <a:ext cx="10515600" cy="4351338"/>
          </a:xfrm>
        </p:spPr>
        <p:txBody>
          <a:bodyPr/>
          <a:lstStyle/>
          <a:p>
            <a:pPr marL="0" indent="0">
              <a:buNone/>
            </a:pPr>
            <a:r>
              <a:rPr lang="en-US" dirty="0"/>
              <a:t> </a:t>
            </a:r>
          </a:p>
        </p:txBody>
      </p:sp>
      <p:pic>
        <p:nvPicPr>
          <p:cNvPr id="38" name="Picture 37">
            <a:extLst>
              <a:ext uri="{FF2B5EF4-FFF2-40B4-BE49-F238E27FC236}">
                <a16:creationId xmlns:a16="http://schemas.microsoft.com/office/drawing/2014/main" id="{8ACE9F79-DFB2-4741-A1F4-3510FCB6873C}"/>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481882" y="2131175"/>
            <a:ext cx="868869" cy="570195"/>
          </a:xfrm>
          <a:prstGeom prst="rect">
            <a:avLst/>
          </a:prstGeom>
        </p:spPr>
      </p:pic>
      <p:pic>
        <p:nvPicPr>
          <p:cNvPr id="40" name="Picture 39">
            <a:extLst>
              <a:ext uri="{FF2B5EF4-FFF2-40B4-BE49-F238E27FC236}">
                <a16:creationId xmlns:a16="http://schemas.microsoft.com/office/drawing/2014/main" id="{F55FBD60-39D2-45E5-9628-4439B11EFA96}"/>
              </a:ext>
            </a:extLst>
          </p:cNvPr>
          <p:cNvPicPr>
            <a:picLocks noChangeAspect="1"/>
          </p:cNvPicPr>
          <p:nvPr/>
        </p:nvPicPr>
        <p:blipFill>
          <a:blip r:embed="rId5"/>
          <a:stretch>
            <a:fillRect/>
          </a:stretch>
        </p:blipFill>
        <p:spPr>
          <a:xfrm>
            <a:off x="4243324" y="2586994"/>
            <a:ext cx="3291470" cy="1210316"/>
          </a:xfrm>
          <a:prstGeom prst="rect">
            <a:avLst/>
          </a:prstGeom>
        </p:spPr>
      </p:pic>
      <p:pic>
        <p:nvPicPr>
          <p:cNvPr id="41" name="Picture 40">
            <a:extLst>
              <a:ext uri="{FF2B5EF4-FFF2-40B4-BE49-F238E27FC236}">
                <a16:creationId xmlns:a16="http://schemas.microsoft.com/office/drawing/2014/main" id="{23630266-9294-404E-B349-8648457E0FD7}"/>
              </a:ext>
            </a:extLst>
          </p:cNvPr>
          <p:cNvPicPr>
            <a:picLocks noChangeAspect="1"/>
          </p:cNvPicPr>
          <p:nvPr/>
        </p:nvPicPr>
        <p:blipFill>
          <a:blip r:embed="rId5"/>
          <a:stretch>
            <a:fillRect/>
          </a:stretch>
        </p:blipFill>
        <p:spPr>
          <a:xfrm>
            <a:off x="4320566" y="4096044"/>
            <a:ext cx="3291470" cy="1210316"/>
          </a:xfrm>
          <a:prstGeom prst="rect">
            <a:avLst/>
          </a:prstGeom>
        </p:spPr>
      </p:pic>
      <p:pic>
        <p:nvPicPr>
          <p:cNvPr id="42" name="Picture 41">
            <a:extLst>
              <a:ext uri="{FF2B5EF4-FFF2-40B4-BE49-F238E27FC236}">
                <a16:creationId xmlns:a16="http://schemas.microsoft.com/office/drawing/2014/main" id="{FF100D79-598F-42D8-9BE4-595AD7D75449}"/>
              </a:ext>
            </a:extLst>
          </p:cNvPr>
          <p:cNvPicPr>
            <a:picLocks noChangeAspect="1"/>
          </p:cNvPicPr>
          <p:nvPr/>
        </p:nvPicPr>
        <p:blipFill>
          <a:blip r:embed="rId5"/>
          <a:stretch>
            <a:fillRect/>
          </a:stretch>
        </p:blipFill>
        <p:spPr>
          <a:xfrm>
            <a:off x="348808" y="4073861"/>
            <a:ext cx="3291470" cy="1210316"/>
          </a:xfrm>
          <a:prstGeom prst="rect">
            <a:avLst/>
          </a:prstGeom>
        </p:spPr>
      </p:pic>
      <p:pic>
        <p:nvPicPr>
          <p:cNvPr id="35" name="Picture 34">
            <a:extLst>
              <a:ext uri="{FF2B5EF4-FFF2-40B4-BE49-F238E27FC236}">
                <a16:creationId xmlns:a16="http://schemas.microsoft.com/office/drawing/2014/main" id="{A739C604-591B-49B3-B375-17918C4F7DC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945174" y="6114471"/>
            <a:ext cx="1036278" cy="499271"/>
          </a:xfrm>
          <a:prstGeom prst="rect">
            <a:avLst/>
          </a:prstGeom>
        </p:spPr>
      </p:pic>
      <p:pic>
        <p:nvPicPr>
          <p:cNvPr id="36" name="Picture 35">
            <a:extLst>
              <a:ext uri="{FF2B5EF4-FFF2-40B4-BE49-F238E27FC236}">
                <a16:creationId xmlns:a16="http://schemas.microsoft.com/office/drawing/2014/main" id="{EF349289-6E98-40E4-806A-FB1A71C0E5E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425740" y="5406854"/>
            <a:ext cx="1036278" cy="499271"/>
          </a:xfrm>
          <a:prstGeom prst="rect">
            <a:avLst/>
          </a:prstGeom>
        </p:spPr>
      </p:pic>
      <p:pic>
        <p:nvPicPr>
          <p:cNvPr id="37" name="Picture 36">
            <a:extLst>
              <a:ext uri="{FF2B5EF4-FFF2-40B4-BE49-F238E27FC236}">
                <a16:creationId xmlns:a16="http://schemas.microsoft.com/office/drawing/2014/main" id="{8B9EA46F-0C3A-43DF-A5C6-8CDE30E78E9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294409" y="5410167"/>
            <a:ext cx="1036278" cy="499271"/>
          </a:xfrm>
          <a:prstGeom prst="rect">
            <a:avLst/>
          </a:prstGeom>
        </p:spPr>
      </p:pic>
      <p:pic>
        <p:nvPicPr>
          <p:cNvPr id="39" name="Picture 38">
            <a:extLst>
              <a:ext uri="{FF2B5EF4-FFF2-40B4-BE49-F238E27FC236}">
                <a16:creationId xmlns:a16="http://schemas.microsoft.com/office/drawing/2014/main" id="{12585D47-33BA-4A95-BA0F-355112CA525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732922" y="5948892"/>
            <a:ext cx="1036278" cy="499271"/>
          </a:xfrm>
          <a:prstGeom prst="rect">
            <a:avLst/>
          </a:prstGeom>
        </p:spPr>
      </p:pic>
      <p:pic>
        <p:nvPicPr>
          <p:cNvPr id="43" name="Picture 42">
            <a:extLst>
              <a:ext uri="{FF2B5EF4-FFF2-40B4-BE49-F238E27FC236}">
                <a16:creationId xmlns:a16="http://schemas.microsoft.com/office/drawing/2014/main" id="{741E4557-FDF5-48B4-8152-E2C438C607E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1000015" y="5083189"/>
            <a:ext cx="1036278" cy="499271"/>
          </a:xfrm>
          <a:prstGeom prst="rect">
            <a:avLst/>
          </a:prstGeom>
        </p:spPr>
      </p:pic>
      <p:pic>
        <p:nvPicPr>
          <p:cNvPr id="44" name="Picture 43">
            <a:extLst>
              <a:ext uri="{FF2B5EF4-FFF2-40B4-BE49-F238E27FC236}">
                <a16:creationId xmlns:a16="http://schemas.microsoft.com/office/drawing/2014/main" id="{2BFA0D9E-C1BC-4D1A-8FE3-1796F22A8EE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390702" y="5284177"/>
            <a:ext cx="575599" cy="447688"/>
          </a:xfrm>
          <a:prstGeom prst="rect">
            <a:avLst/>
          </a:prstGeom>
        </p:spPr>
      </p:pic>
      <p:pic>
        <p:nvPicPr>
          <p:cNvPr id="45" name="Picture 44">
            <a:extLst>
              <a:ext uri="{FF2B5EF4-FFF2-40B4-BE49-F238E27FC236}">
                <a16:creationId xmlns:a16="http://schemas.microsoft.com/office/drawing/2014/main" id="{FFB4C3D2-C936-4447-8807-3B75F8763AF5}"/>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0" y="5332824"/>
            <a:ext cx="575599" cy="447688"/>
          </a:xfrm>
          <a:prstGeom prst="rect">
            <a:avLst/>
          </a:prstGeom>
        </p:spPr>
      </p:pic>
      <p:pic>
        <p:nvPicPr>
          <p:cNvPr id="46" name="Picture 45">
            <a:extLst>
              <a:ext uri="{FF2B5EF4-FFF2-40B4-BE49-F238E27FC236}">
                <a16:creationId xmlns:a16="http://schemas.microsoft.com/office/drawing/2014/main" id="{9F4F88D5-37CD-4E8C-AB56-F83D68AC1D4A}"/>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820989" y="5529459"/>
            <a:ext cx="575599" cy="447688"/>
          </a:xfrm>
          <a:prstGeom prst="rect">
            <a:avLst/>
          </a:prstGeom>
        </p:spPr>
      </p:pic>
      <p:pic>
        <p:nvPicPr>
          <p:cNvPr id="47" name="Picture 46">
            <a:extLst>
              <a:ext uri="{FF2B5EF4-FFF2-40B4-BE49-F238E27FC236}">
                <a16:creationId xmlns:a16="http://schemas.microsoft.com/office/drawing/2014/main" id="{34525CB3-3D00-431F-BEAC-B3291E6A869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350131" y="5816325"/>
            <a:ext cx="575599" cy="447688"/>
          </a:xfrm>
          <a:prstGeom prst="rect">
            <a:avLst/>
          </a:prstGeom>
        </p:spPr>
      </p:pic>
      <p:pic>
        <p:nvPicPr>
          <p:cNvPr id="48" name="Picture 47">
            <a:extLst>
              <a:ext uri="{FF2B5EF4-FFF2-40B4-BE49-F238E27FC236}">
                <a16:creationId xmlns:a16="http://schemas.microsoft.com/office/drawing/2014/main" id="{26D6F89D-7AC0-475F-88FC-0CF64ACE1496}"/>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9756964" y="5520343"/>
            <a:ext cx="575599" cy="447688"/>
          </a:xfrm>
          <a:prstGeom prst="rect">
            <a:avLst/>
          </a:prstGeom>
        </p:spPr>
      </p:pic>
      <p:pic>
        <p:nvPicPr>
          <p:cNvPr id="49" name="Picture 48">
            <a:extLst>
              <a:ext uri="{FF2B5EF4-FFF2-40B4-BE49-F238E27FC236}">
                <a16:creationId xmlns:a16="http://schemas.microsoft.com/office/drawing/2014/main" id="{588E35C6-DB52-4FEF-BBAD-F43F0D4AB61A}"/>
              </a:ext>
            </a:extLst>
          </p:cNvPr>
          <p:cNvPicPr>
            <a:picLocks noChangeAspect="1"/>
          </p:cNvPicPr>
          <p:nvPr/>
        </p:nvPicPr>
        <p:blipFill>
          <a:blip r:embed="rId7"/>
          <a:stretch>
            <a:fillRect/>
          </a:stretch>
        </p:blipFill>
        <p:spPr>
          <a:xfrm>
            <a:off x="11583231" y="5559253"/>
            <a:ext cx="575599" cy="447688"/>
          </a:xfrm>
          <a:prstGeom prst="rect">
            <a:avLst/>
          </a:prstGeom>
        </p:spPr>
      </p:pic>
      <p:pic>
        <p:nvPicPr>
          <p:cNvPr id="58" name="Picture 57">
            <a:extLst>
              <a:ext uri="{FF2B5EF4-FFF2-40B4-BE49-F238E27FC236}">
                <a16:creationId xmlns:a16="http://schemas.microsoft.com/office/drawing/2014/main" id="{F00C3771-0BC7-458D-ABBF-A896686297E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1021599" y="5908151"/>
            <a:ext cx="575599" cy="447688"/>
          </a:xfrm>
          <a:prstGeom prst="rect">
            <a:avLst/>
          </a:prstGeom>
        </p:spPr>
      </p:pic>
      <p:pic>
        <p:nvPicPr>
          <p:cNvPr id="59" name="Picture 58">
            <a:extLst>
              <a:ext uri="{FF2B5EF4-FFF2-40B4-BE49-F238E27FC236}">
                <a16:creationId xmlns:a16="http://schemas.microsoft.com/office/drawing/2014/main" id="{F20A7186-11D5-44A7-A658-6850358D9D0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4461553" y="5575610"/>
            <a:ext cx="575599" cy="447688"/>
          </a:xfrm>
          <a:prstGeom prst="rect">
            <a:avLst/>
          </a:prstGeom>
        </p:spPr>
      </p:pic>
      <p:pic>
        <p:nvPicPr>
          <p:cNvPr id="60" name="Picture 59">
            <a:extLst>
              <a:ext uri="{FF2B5EF4-FFF2-40B4-BE49-F238E27FC236}">
                <a16:creationId xmlns:a16="http://schemas.microsoft.com/office/drawing/2014/main" id="{7347DD07-9440-4747-86F4-0D44926D6C4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225051" y="5332824"/>
            <a:ext cx="575599" cy="447688"/>
          </a:xfrm>
          <a:prstGeom prst="rect">
            <a:avLst/>
          </a:prstGeom>
        </p:spPr>
      </p:pic>
      <p:pic>
        <p:nvPicPr>
          <p:cNvPr id="61" name="Picture 60">
            <a:extLst>
              <a:ext uri="{FF2B5EF4-FFF2-40B4-BE49-F238E27FC236}">
                <a16:creationId xmlns:a16="http://schemas.microsoft.com/office/drawing/2014/main" id="{8F4A428B-1AF5-43AC-BA3E-6E1C0FF1BE18}"/>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703461" y="5375680"/>
            <a:ext cx="575599" cy="447688"/>
          </a:xfrm>
          <a:prstGeom prst="rect">
            <a:avLst/>
          </a:prstGeom>
        </p:spPr>
      </p:pic>
      <p:pic>
        <p:nvPicPr>
          <p:cNvPr id="62" name="Picture 61">
            <a:extLst>
              <a:ext uri="{FF2B5EF4-FFF2-40B4-BE49-F238E27FC236}">
                <a16:creationId xmlns:a16="http://schemas.microsoft.com/office/drawing/2014/main" id="{0AB91FAA-DFFC-439C-A0A2-8FECDFF2B1A1}"/>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031300" y="5406854"/>
            <a:ext cx="575599" cy="447688"/>
          </a:xfrm>
          <a:prstGeom prst="rect">
            <a:avLst/>
          </a:prstGeom>
        </p:spPr>
      </p:pic>
      <p:pic>
        <p:nvPicPr>
          <p:cNvPr id="63" name="Picture 62">
            <a:extLst>
              <a:ext uri="{FF2B5EF4-FFF2-40B4-BE49-F238E27FC236}">
                <a16:creationId xmlns:a16="http://schemas.microsoft.com/office/drawing/2014/main" id="{19482025-D7FF-4990-A36F-37F99C9CA69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575819" y="4833432"/>
            <a:ext cx="1036278" cy="499271"/>
          </a:xfrm>
          <a:prstGeom prst="rect">
            <a:avLst/>
          </a:prstGeom>
        </p:spPr>
      </p:pic>
      <p:pic>
        <p:nvPicPr>
          <p:cNvPr id="50" name="Picture 49">
            <a:extLst>
              <a:ext uri="{FF2B5EF4-FFF2-40B4-BE49-F238E27FC236}">
                <a16:creationId xmlns:a16="http://schemas.microsoft.com/office/drawing/2014/main" id="{12585D47-33BA-4A95-BA0F-355112CA525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719084" y="5440615"/>
            <a:ext cx="1036278" cy="499271"/>
          </a:xfrm>
          <a:prstGeom prst="rect">
            <a:avLst/>
          </a:prstGeom>
        </p:spPr>
      </p:pic>
      <p:pic>
        <p:nvPicPr>
          <p:cNvPr id="51" name="Picture 50">
            <a:extLst>
              <a:ext uri="{FF2B5EF4-FFF2-40B4-BE49-F238E27FC236}">
                <a16:creationId xmlns:a16="http://schemas.microsoft.com/office/drawing/2014/main" id="{2BFA0D9E-C1BC-4D1A-8FE3-1796F22A8EE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955048" y="5764090"/>
            <a:ext cx="575599" cy="447688"/>
          </a:xfrm>
          <a:prstGeom prst="rect">
            <a:avLst/>
          </a:prstGeom>
        </p:spPr>
      </p:pic>
      <p:pic>
        <p:nvPicPr>
          <p:cNvPr id="52" name="Picture 51">
            <a:extLst>
              <a:ext uri="{FF2B5EF4-FFF2-40B4-BE49-F238E27FC236}">
                <a16:creationId xmlns:a16="http://schemas.microsoft.com/office/drawing/2014/main" id="{2BFA0D9E-C1BC-4D1A-8FE3-1796F22A8EE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156185" y="5767280"/>
            <a:ext cx="575599" cy="447688"/>
          </a:xfrm>
          <a:prstGeom prst="rect">
            <a:avLst/>
          </a:prstGeom>
        </p:spPr>
      </p:pic>
      <p:pic>
        <p:nvPicPr>
          <p:cNvPr id="53" name="Picture 52">
            <a:extLst>
              <a:ext uri="{FF2B5EF4-FFF2-40B4-BE49-F238E27FC236}">
                <a16:creationId xmlns:a16="http://schemas.microsoft.com/office/drawing/2014/main" id="{2BFA0D9E-C1BC-4D1A-8FE3-1796F22A8EE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194252" y="5716042"/>
            <a:ext cx="575599" cy="447688"/>
          </a:xfrm>
          <a:prstGeom prst="rect">
            <a:avLst/>
          </a:prstGeom>
        </p:spPr>
      </p:pic>
      <p:pic>
        <p:nvPicPr>
          <p:cNvPr id="54" name="Picture 53">
            <a:extLst>
              <a:ext uri="{FF2B5EF4-FFF2-40B4-BE49-F238E27FC236}">
                <a16:creationId xmlns:a16="http://schemas.microsoft.com/office/drawing/2014/main" id="{2BFA0D9E-C1BC-4D1A-8FE3-1796F22A8EE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040878" y="5750840"/>
            <a:ext cx="575599" cy="447688"/>
          </a:xfrm>
          <a:prstGeom prst="rect">
            <a:avLst/>
          </a:prstGeom>
        </p:spPr>
      </p:pic>
      <p:pic>
        <p:nvPicPr>
          <p:cNvPr id="55" name="Picture 54">
            <a:extLst>
              <a:ext uri="{FF2B5EF4-FFF2-40B4-BE49-F238E27FC236}">
                <a16:creationId xmlns:a16="http://schemas.microsoft.com/office/drawing/2014/main" id="{19482025-D7FF-4990-A36F-37F99C9CA69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005457" y="5308920"/>
            <a:ext cx="1036278" cy="499271"/>
          </a:xfrm>
          <a:prstGeom prst="rect">
            <a:avLst/>
          </a:prstGeom>
        </p:spPr>
      </p:pic>
      <p:pic>
        <p:nvPicPr>
          <p:cNvPr id="56" name="Picture 55">
            <a:extLst>
              <a:ext uri="{FF2B5EF4-FFF2-40B4-BE49-F238E27FC236}">
                <a16:creationId xmlns:a16="http://schemas.microsoft.com/office/drawing/2014/main" id="{19482025-D7FF-4990-A36F-37F99C9CA69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20917" y="5819705"/>
            <a:ext cx="1036278" cy="499271"/>
          </a:xfrm>
          <a:prstGeom prst="rect">
            <a:avLst/>
          </a:prstGeom>
        </p:spPr>
      </p:pic>
      <p:pic>
        <p:nvPicPr>
          <p:cNvPr id="57" name="Picture 56">
            <a:extLst>
              <a:ext uri="{FF2B5EF4-FFF2-40B4-BE49-F238E27FC236}">
                <a16:creationId xmlns:a16="http://schemas.microsoft.com/office/drawing/2014/main" id="{19482025-D7FF-4990-A36F-37F99C9CA69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3533115" y="5035822"/>
            <a:ext cx="1036278" cy="499271"/>
          </a:xfrm>
          <a:prstGeom prst="rect">
            <a:avLst/>
          </a:prstGeom>
        </p:spPr>
      </p:pic>
      <p:pic>
        <p:nvPicPr>
          <p:cNvPr id="64" name="Picture 63">
            <a:extLst>
              <a:ext uri="{FF2B5EF4-FFF2-40B4-BE49-F238E27FC236}">
                <a16:creationId xmlns:a16="http://schemas.microsoft.com/office/drawing/2014/main" id="{F00C3771-0BC7-458D-ABBF-A896686297E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100149" y="6061755"/>
            <a:ext cx="575599" cy="447688"/>
          </a:xfrm>
          <a:prstGeom prst="rect">
            <a:avLst/>
          </a:prstGeom>
        </p:spPr>
      </p:pic>
      <p:pic>
        <p:nvPicPr>
          <p:cNvPr id="65" name="Picture 64">
            <a:extLst>
              <a:ext uri="{FF2B5EF4-FFF2-40B4-BE49-F238E27FC236}">
                <a16:creationId xmlns:a16="http://schemas.microsoft.com/office/drawing/2014/main" id="{F00C3771-0BC7-458D-ABBF-A896686297E2}"/>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600322" y="6310245"/>
            <a:ext cx="575599" cy="447688"/>
          </a:xfrm>
          <a:prstGeom prst="rect">
            <a:avLst/>
          </a:prstGeom>
        </p:spPr>
      </p:pic>
    </p:spTree>
    <p:extLst>
      <p:ext uri="{BB962C8B-B14F-4D97-AF65-F5344CB8AC3E}">
        <p14:creationId xmlns:p14="http://schemas.microsoft.com/office/powerpoint/2010/main" val="1865522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11049-E297-4D30-BA3D-D06E4263E476}"/>
              </a:ext>
            </a:extLst>
          </p:cNvPr>
          <p:cNvSpPr>
            <a:spLocks noGrp="1"/>
          </p:cNvSpPr>
          <p:nvPr>
            <p:ph type="title"/>
          </p:nvPr>
        </p:nvSpPr>
        <p:spPr>
          <a:xfrm>
            <a:off x="661481" y="326215"/>
            <a:ext cx="11159247" cy="1325563"/>
          </a:xfrm>
        </p:spPr>
        <p:txBody>
          <a:bodyPr/>
          <a:lstStyle/>
          <a:p>
            <a:pPr algn="ctr"/>
            <a:r>
              <a:rPr lang="en-US" b="1" dirty="0">
                <a:latin typeface="Arial Black" panose="020B0A04020102020204" pitchFamily="34" charset="0"/>
              </a:rPr>
              <a:t>What are the </a:t>
            </a:r>
            <a:r>
              <a:rPr lang="en-US" b="1" u="sng" dirty="0">
                <a:latin typeface="Arial Black" panose="020B0A04020102020204" pitchFamily="34" charset="0"/>
              </a:rPr>
              <a:t>five changes</a:t>
            </a:r>
            <a:r>
              <a:rPr lang="en-US" b="1" dirty="0">
                <a:latin typeface="Arial Black" panose="020B0A04020102020204" pitchFamily="34" charset="0"/>
              </a:rPr>
              <a:t> in the last picture?</a:t>
            </a:r>
          </a:p>
        </p:txBody>
      </p:sp>
      <p:sp>
        <p:nvSpPr>
          <p:cNvPr id="3" name="Content Placeholder 2">
            <a:extLst>
              <a:ext uri="{FF2B5EF4-FFF2-40B4-BE49-F238E27FC236}">
                <a16:creationId xmlns:a16="http://schemas.microsoft.com/office/drawing/2014/main" id="{E27CDC76-F87A-49DD-8B4F-FB6D8FBCB1AD}"/>
              </a:ext>
            </a:extLst>
          </p:cNvPr>
          <p:cNvSpPr>
            <a:spLocks noGrp="1"/>
          </p:cNvSpPr>
          <p:nvPr>
            <p:ph idx="1"/>
          </p:nvPr>
        </p:nvSpPr>
        <p:spPr>
          <a:xfrm>
            <a:off x="838200" y="1825624"/>
            <a:ext cx="10515600" cy="4847549"/>
          </a:xfrm>
        </p:spPr>
        <p:txBody>
          <a:bodyPr>
            <a:normAutofit fontScale="70000" lnSpcReduction="20000"/>
          </a:bodyPr>
          <a:lstStyle/>
          <a:p>
            <a:pPr marL="0" indent="0" algn="ctr">
              <a:buNone/>
            </a:pPr>
            <a:r>
              <a:rPr lang="en-US" dirty="0">
                <a:solidFill>
                  <a:srgbClr val="FF0000"/>
                </a:solidFill>
              </a:rPr>
              <a:t>No more birds</a:t>
            </a:r>
          </a:p>
          <a:p>
            <a:pPr algn="ctr">
              <a:buFont typeface="Wingdings" panose="05000000000000000000" pitchFamily="2" charset="2"/>
              <a:buChar char="à"/>
            </a:pPr>
            <a:r>
              <a:rPr lang="en-US" dirty="0">
                <a:solidFill>
                  <a:srgbClr val="FF0000"/>
                </a:solidFill>
                <a:sym typeface="Wingdings" panose="05000000000000000000" pitchFamily="2" charset="2"/>
              </a:rPr>
              <a:t>Why?</a:t>
            </a:r>
          </a:p>
          <a:p>
            <a:pPr algn="ctr">
              <a:buFont typeface="Wingdings" panose="05000000000000000000" pitchFamily="2" charset="2"/>
              <a:buChar char="à"/>
            </a:pPr>
            <a:endParaRPr lang="en-US" dirty="0">
              <a:sym typeface="Wingdings" panose="05000000000000000000" pitchFamily="2" charset="2"/>
            </a:endParaRPr>
          </a:p>
          <a:p>
            <a:pPr marL="0" indent="0" algn="ctr">
              <a:buNone/>
            </a:pPr>
            <a:r>
              <a:rPr lang="en-US" dirty="0">
                <a:solidFill>
                  <a:srgbClr val="00B050"/>
                </a:solidFill>
                <a:sym typeface="Wingdings" panose="05000000000000000000" pitchFamily="2" charset="2"/>
              </a:rPr>
              <a:t>Less trees</a:t>
            </a:r>
          </a:p>
          <a:p>
            <a:pPr algn="ctr">
              <a:buFont typeface="Wingdings" panose="05000000000000000000" pitchFamily="2" charset="2"/>
              <a:buChar char="à"/>
            </a:pPr>
            <a:r>
              <a:rPr lang="en-US" dirty="0">
                <a:solidFill>
                  <a:srgbClr val="00B050"/>
                </a:solidFill>
                <a:sym typeface="Wingdings" panose="05000000000000000000" pitchFamily="2" charset="2"/>
              </a:rPr>
              <a:t>Why?</a:t>
            </a:r>
          </a:p>
          <a:p>
            <a:pPr algn="ctr">
              <a:buFont typeface="Wingdings" panose="05000000000000000000" pitchFamily="2" charset="2"/>
              <a:buChar char="à"/>
            </a:pPr>
            <a:endParaRPr lang="en-US" dirty="0">
              <a:sym typeface="Wingdings" panose="05000000000000000000" pitchFamily="2" charset="2"/>
            </a:endParaRPr>
          </a:p>
          <a:p>
            <a:pPr marL="0" indent="0" algn="ctr">
              <a:buNone/>
            </a:pPr>
            <a:r>
              <a:rPr lang="en-US" dirty="0">
                <a:solidFill>
                  <a:srgbClr val="7030A0"/>
                </a:solidFill>
                <a:sym typeface="Wingdings" panose="05000000000000000000" pitchFamily="2" charset="2"/>
              </a:rPr>
              <a:t>More mice</a:t>
            </a:r>
          </a:p>
          <a:p>
            <a:pPr algn="ctr">
              <a:buFont typeface="Wingdings" panose="05000000000000000000" pitchFamily="2" charset="2"/>
              <a:buChar char="à"/>
            </a:pPr>
            <a:r>
              <a:rPr lang="en-US" dirty="0">
                <a:solidFill>
                  <a:srgbClr val="7030A0"/>
                </a:solidFill>
                <a:sym typeface="Wingdings" panose="05000000000000000000" pitchFamily="2" charset="2"/>
              </a:rPr>
              <a:t>Why?</a:t>
            </a:r>
          </a:p>
          <a:p>
            <a:pPr marL="0" indent="0" algn="ctr">
              <a:buNone/>
            </a:pPr>
            <a:endParaRPr lang="en-US" dirty="0">
              <a:solidFill>
                <a:srgbClr val="7030A0"/>
              </a:solidFill>
              <a:sym typeface="Wingdings" panose="05000000000000000000" pitchFamily="2" charset="2"/>
            </a:endParaRPr>
          </a:p>
          <a:p>
            <a:pPr marL="0" indent="0" algn="ctr">
              <a:buNone/>
            </a:pPr>
            <a:r>
              <a:rPr lang="en-US" dirty="0">
                <a:solidFill>
                  <a:srgbClr val="7030A0"/>
                </a:solidFill>
                <a:sym typeface="Wingdings" panose="05000000000000000000" pitchFamily="2" charset="2"/>
              </a:rPr>
              <a:t>More foxes</a:t>
            </a:r>
          </a:p>
          <a:p>
            <a:pPr marL="0" indent="0" algn="ctr">
              <a:buNone/>
            </a:pPr>
            <a:r>
              <a:rPr lang="en-US" dirty="0">
                <a:solidFill>
                  <a:srgbClr val="7030A0"/>
                </a:solidFill>
                <a:sym typeface="Wingdings" panose="05000000000000000000" pitchFamily="2" charset="2"/>
              </a:rPr>
              <a:t>Why?</a:t>
            </a:r>
          </a:p>
          <a:p>
            <a:pPr algn="ctr">
              <a:buFont typeface="Wingdings" panose="05000000000000000000" pitchFamily="2" charset="2"/>
              <a:buChar char="à"/>
            </a:pPr>
            <a:endParaRPr lang="en-US" dirty="0">
              <a:sym typeface="Wingdings" panose="05000000000000000000" pitchFamily="2" charset="2"/>
            </a:endParaRPr>
          </a:p>
          <a:p>
            <a:pPr marL="0" indent="0" algn="ctr">
              <a:buNone/>
            </a:pPr>
            <a:r>
              <a:rPr lang="en-US" dirty="0">
                <a:solidFill>
                  <a:srgbClr val="0070C0"/>
                </a:solidFill>
                <a:sym typeface="Wingdings" panose="05000000000000000000" pitchFamily="2" charset="2"/>
              </a:rPr>
              <a:t>More wild animals in human areas</a:t>
            </a:r>
          </a:p>
          <a:p>
            <a:pPr marL="0" indent="0" algn="ctr">
              <a:buNone/>
            </a:pPr>
            <a:r>
              <a:rPr lang="en-US" dirty="0">
                <a:solidFill>
                  <a:srgbClr val="0070C0"/>
                </a:solidFill>
                <a:sym typeface="Wingdings" panose="05000000000000000000" pitchFamily="2" charset="2"/>
              </a:rPr>
              <a:t> Why?</a:t>
            </a:r>
            <a:endParaRPr lang="en-US" dirty="0">
              <a:solidFill>
                <a:srgbClr val="0070C0"/>
              </a:solidFill>
            </a:endParaRPr>
          </a:p>
        </p:txBody>
      </p:sp>
    </p:spTree>
    <p:extLst>
      <p:ext uri="{BB962C8B-B14F-4D97-AF65-F5344CB8AC3E}">
        <p14:creationId xmlns:p14="http://schemas.microsoft.com/office/powerpoint/2010/main" val="2088688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422E9-6AD3-4F30-8937-77599183345D}"/>
              </a:ext>
            </a:extLst>
          </p:cNvPr>
          <p:cNvSpPr>
            <a:spLocks noGrp="1"/>
          </p:cNvSpPr>
          <p:nvPr>
            <p:ph type="title"/>
          </p:nvPr>
        </p:nvSpPr>
        <p:spPr/>
        <p:txBody>
          <a:bodyPr>
            <a:normAutofit fontScale="90000"/>
          </a:bodyPr>
          <a:lstStyle/>
          <a:p>
            <a:pPr algn="ctr"/>
            <a:r>
              <a:rPr lang="en-US" dirty="0">
                <a:solidFill>
                  <a:srgbClr val="00B0F0"/>
                </a:solidFill>
                <a:latin typeface="Arial Black" panose="020B0A04020102020204" pitchFamily="34" charset="0"/>
              </a:rPr>
              <a:t>One Health </a:t>
            </a:r>
            <a:r>
              <a:rPr lang="en-US" dirty="0">
                <a:latin typeface="Arial Black" panose="020B0A04020102020204" pitchFamily="34" charset="0"/>
              </a:rPr>
              <a:t>&amp;</a:t>
            </a:r>
            <a:br>
              <a:rPr lang="en-US" dirty="0">
                <a:latin typeface="Arial Black" panose="020B0A04020102020204" pitchFamily="34" charset="0"/>
              </a:rPr>
            </a:br>
            <a:r>
              <a:rPr lang="en-US" dirty="0">
                <a:solidFill>
                  <a:srgbClr val="C00000"/>
                </a:solidFill>
                <a:latin typeface="Arial Black" panose="020B0A04020102020204" pitchFamily="34" charset="0"/>
              </a:rPr>
              <a:t>Zoonotic Diseases</a:t>
            </a:r>
            <a:br>
              <a:rPr lang="en-US" dirty="0">
                <a:latin typeface="Arial Black" panose="020B0A04020102020204" pitchFamily="34" charset="0"/>
              </a:rPr>
            </a:br>
            <a:endParaRPr lang="en-US" sz="2200" dirty="0">
              <a:latin typeface="Arial Black" panose="020B0A04020102020204" pitchFamily="34" charset="0"/>
            </a:endParaRPr>
          </a:p>
        </p:txBody>
      </p:sp>
      <p:sp>
        <p:nvSpPr>
          <p:cNvPr id="3" name="Content Placeholder 2">
            <a:extLst>
              <a:ext uri="{FF2B5EF4-FFF2-40B4-BE49-F238E27FC236}">
                <a16:creationId xmlns:a16="http://schemas.microsoft.com/office/drawing/2014/main" id="{68084561-D5B8-41D1-A9E3-3CA08F66B4A4}"/>
              </a:ext>
            </a:extLst>
          </p:cNvPr>
          <p:cNvSpPr>
            <a:spLocks noGrp="1"/>
          </p:cNvSpPr>
          <p:nvPr>
            <p:ph idx="1"/>
          </p:nvPr>
        </p:nvSpPr>
        <p:spPr>
          <a:xfrm>
            <a:off x="838200" y="1825625"/>
            <a:ext cx="10884408" cy="4351338"/>
          </a:xfrm>
        </p:spPr>
        <p:txBody>
          <a:bodyPr>
            <a:normAutofit lnSpcReduction="10000"/>
          </a:bodyPr>
          <a:lstStyle/>
          <a:p>
            <a:pPr marL="514350" indent="-514350">
              <a:buFont typeface="+mj-lt"/>
              <a:buAutoNum type="arabicPeriod"/>
            </a:pPr>
            <a:r>
              <a:rPr lang="en-US" b="1" dirty="0">
                <a:solidFill>
                  <a:srgbClr val="00B050"/>
                </a:solidFill>
              </a:rPr>
              <a:t>Environment</a:t>
            </a:r>
            <a:r>
              <a:rPr lang="en-US" dirty="0"/>
              <a:t> is damaged because of people’s actions.</a:t>
            </a:r>
          </a:p>
          <a:p>
            <a:pPr marL="514350" indent="-514350">
              <a:buFont typeface="+mj-lt"/>
              <a:buAutoNum type="arabicPeriod"/>
            </a:pPr>
            <a:endParaRPr lang="en-US" dirty="0"/>
          </a:p>
          <a:p>
            <a:pPr marL="514350" indent="-514350">
              <a:buFont typeface="+mj-lt"/>
              <a:buAutoNum type="arabicPeriod"/>
            </a:pPr>
            <a:r>
              <a:rPr lang="en-US" b="1" dirty="0">
                <a:solidFill>
                  <a:srgbClr val="7030A0"/>
                </a:solidFill>
              </a:rPr>
              <a:t>Animals</a:t>
            </a:r>
            <a:r>
              <a:rPr lang="en-US" dirty="0"/>
              <a:t> are </a:t>
            </a:r>
            <a:r>
              <a:rPr lang="en-US" u="sng" dirty="0"/>
              <a:t>stressed</a:t>
            </a:r>
            <a:r>
              <a:rPr lang="en-US" dirty="0"/>
              <a:t> out! They need to either </a:t>
            </a:r>
            <a:r>
              <a:rPr lang="en-US" u="sng" dirty="0"/>
              <a:t>compete</a:t>
            </a:r>
            <a:r>
              <a:rPr lang="en-US" dirty="0"/>
              <a:t> for food in smaller space or leave the forest.  They live closer to other animal neighbors (and people). Just like in people, animals can carry germs that do not make them sick.</a:t>
            </a:r>
          </a:p>
          <a:p>
            <a:pPr marL="514350" indent="-514350">
              <a:buFont typeface="+mj-lt"/>
              <a:buAutoNum type="arabicPeriod"/>
            </a:pPr>
            <a:endParaRPr lang="en-US" dirty="0"/>
          </a:p>
          <a:p>
            <a:pPr marL="514350" indent="-514350">
              <a:buFont typeface="+mj-lt"/>
              <a:buAutoNum type="arabicPeriod"/>
            </a:pPr>
            <a:r>
              <a:rPr lang="en-US" b="1" dirty="0">
                <a:solidFill>
                  <a:srgbClr val="FF0000"/>
                </a:solidFill>
              </a:rPr>
              <a:t>People</a:t>
            </a:r>
            <a:r>
              <a:rPr lang="en-US" dirty="0"/>
              <a:t> are taking up the space where animals were once living.  This brings animals closer to people.  Sometimes people </a:t>
            </a:r>
            <a:r>
              <a:rPr lang="en-US" dirty="0">
                <a:solidFill>
                  <a:srgbClr val="7030A0"/>
                </a:solidFill>
              </a:rPr>
              <a:t>eat wild animals</a:t>
            </a:r>
            <a:r>
              <a:rPr lang="en-US" dirty="0"/>
              <a:t>.  Some germs are </a:t>
            </a:r>
            <a:r>
              <a:rPr lang="en-US" b="1" dirty="0">
                <a:solidFill>
                  <a:srgbClr val="C00000"/>
                </a:solidFill>
              </a:rPr>
              <a:t>zoonotic </a:t>
            </a:r>
            <a:r>
              <a:rPr lang="en-US" dirty="0"/>
              <a:t>and some viruses can </a:t>
            </a:r>
            <a:r>
              <a:rPr lang="en-US" b="1" dirty="0">
                <a:solidFill>
                  <a:schemeClr val="bg2">
                    <a:lumMod val="25000"/>
                  </a:schemeClr>
                </a:solidFill>
              </a:rPr>
              <a:t>mutate</a:t>
            </a:r>
            <a:r>
              <a:rPr lang="en-US" dirty="0"/>
              <a:t>.</a:t>
            </a:r>
          </a:p>
        </p:txBody>
      </p:sp>
    </p:spTree>
    <p:extLst>
      <p:ext uri="{BB962C8B-B14F-4D97-AF65-F5344CB8AC3E}">
        <p14:creationId xmlns:p14="http://schemas.microsoft.com/office/powerpoint/2010/main" val="361764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E8133-1658-4E50-92AD-570003BDD3F2}"/>
              </a:ext>
            </a:extLst>
          </p:cNvPr>
          <p:cNvSpPr>
            <a:spLocks noGrp="1"/>
          </p:cNvSpPr>
          <p:nvPr>
            <p:ph type="title"/>
          </p:nvPr>
        </p:nvSpPr>
        <p:spPr>
          <a:xfrm>
            <a:off x="838200" y="494301"/>
            <a:ext cx="10515600" cy="1325563"/>
          </a:xfrm>
        </p:spPr>
        <p:txBody>
          <a:bodyPr>
            <a:normAutofit/>
          </a:bodyPr>
          <a:lstStyle/>
          <a:p>
            <a:pPr algn="ctr"/>
            <a:r>
              <a:rPr lang="en-US" sz="6000" b="1" dirty="0">
                <a:solidFill>
                  <a:srgbClr val="C00000"/>
                </a:solidFill>
                <a:latin typeface="Arial Black" panose="020B0A04020102020204" pitchFamily="34" charset="0"/>
              </a:rPr>
              <a:t>Zoonotic Disease</a:t>
            </a:r>
          </a:p>
        </p:txBody>
      </p:sp>
      <p:sp>
        <p:nvSpPr>
          <p:cNvPr id="6" name="Content Placeholder 5">
            <a:extLst>
              <a:ext uri="{FF2B5EF4-FFF2-40B4-BE49-F238E27FC236}">
                <a16:creationId xmlns:a16="http://schemas.microsoft.com/office/drawing/2014/main" id="{B81D61D8-6D62-46D7-A35A-990F754F8302}"/>
              </a:ext>
            </a:extLst>
          </p:cNvPr>
          <p:cNvSpPr>
            <a:spLocks noGrp="1"/>
          </p:cNvSpPr>
          <p:nvPr>
            <p:ph idx="1"/>
          </p:nvPr>
        </p:nvSpPr>
        <p:spPr>
          <a:xfrm>
            <a:off x="838200" y="2252345"/>
            <a:ext cx="10515600" cy="4351338"/>
          </a:xfrm>
        </p:spPr>
        <p:txBody>
          <a:bodyPr>
            <a:normAutofit/>
          </a:bodyPr>
          <a:lstStyle/>
          <a:p>
            <a:pPr marL="0" indent="0">
              <a:buNone/>
            </a:pPr>
            <a:r>
              <a:rPr lang="en-US" sz="6000" dirty="0">
                <a:solidFill>
                  <a:srgbClr val="C00000"/>
                </a:solidFill>
              </a:rPr>
              <a:t> </a:t>
            </a:r>
          </a:p>
        </p:txBody>
      </p:sp>
      <p:pic>
        <p:nvPicPr>
          <p:cNvPr id="5" name="Picture 4">
            <a:extLst>
              <a:ext uri="{FF2B5EF4-FFF2-40B4-BE49-F238E27FC236}">
                <a16:creationId xmlns:a16="http://schemas.microsoft.com/office/drawing/2014/main" id="{FEDE122B-A3DF-4260-8C7C-CF14F40B7B98}"/>
              </a:ext>
            </a:extLst>
          </p:cNvPr>
          <p:cNvPicPr>
            <a:picLocks noChangeAspect="1"/>
          </p:cNvPicPr>
          <p:nvPr/>
        </p:nvPicPr>
        <p:blipFill>
          <a:blip r:embed="rId3"/>
          <a:stretch>
            <a:fillRect/>
          </a:stretch>
        </p:blipFill>
        <p:spPr>
          <a:xfrm>
            <a:off x="4177889" y="3132306"/>
            <a:ext cx="4151241" cy="1526465"/>
          </a:xfrm>
          <a:prstGeom prst="rect">
            <a:avLst/>
          </a:prstGeom>
        </p:spPr>
      </p:pic>
      <p:pic>
        <p:nvPicPr>
          <p:cNvPr id="8" name="Picture 7">
            <a:extLst>
              <a:ext uri="{FF2B5EF4-FFF2-40B4-BE49-F238E27FC236}">
                <a16:creationId xmlns:a16="http://schemas.microsoft.com/office/drawing/2014/main" id="{331D2EBD-31EF-4839-B444-A79077033920}"/>
              </a:ext>
            </a:extLst>
          </p:cNvPr>
          <p:cNvPicPr>
            <a:picLocks noChangeAspect="1"/>
          </p:cNvPicPr>
          <p:nvPr/>
        </p:nvPicPr>
        <p:blipFill>
          <a:blip r:embed="rId4"/>
          <a:stretch>
            <a:fillRect/>
          </a:stretch>
        </p:blipFill>
        <p:spPr>
          <a:xfrm>
            <a:off x="8977314" y="5307750"/>
            <a:ext cx="1837007" cy="885056"/>
          </a:xfrm>
          <a:prstGeom prst="rect">
            <a:avLst/>
          </a:prstGeom>
        </p:spPr>
      </p:pic>
      <p:pic>
        <p:nvPicPr>
          <p:cNvPr id="9" name="Picture 8">
            <a:extLst>
              <a:ext uri="{FF2B5EF4-FFF2-40B4-BE49-F238E27FC236}">
                <a16:creationId xmlns:a16="http://schemas.microsoft.com/office/drawing/2014/main" id="{5E00F538-967C-445B-B1D0-181727ABDD27}"/>
              </a:ext>
            </a:extLst>
          </p:cNvPr>
          <p:cNvPicPr>
            <a:picLocks noChangeAspect="1"/>
          </p:cNvPicPr>
          <p:nvPr/>
        </p:nvPicPr>
        <p:blipFill>
          <a:blip r:embed="rId5"/>
          <a:stretch>
            <a:fillRect/>
          </a:stretch>
        </p:blipFill>
        <p:spPr>
          <a:xfrm>
            <a:off x="2682669" y="5440341"/>
            <a:ext cx="575599" cy="504535"/>
          </a:xfrm>
          <a:prstGeom prst="rect">
            <a:avLst/>
          </a:prstGeom>
        </p:spPr>
      </p:pic>
      <p:pic>
        <p:nvPicPr>
          <p:cNvPr id="10" name="Picture 9">
            <a:extLst>
              <a:ext uri="{FF2B5EF4-FFF2-40B4-BE49-F238E27FC236}">
                <a16:creationId xmlns:a16="http://schemas.microsoft.com/office/drawing/2014/main" id="{62514D44-833D-4D5E-ADC1-3DDC8F3640AB}"/>
              </a:ext>
            </a:extLst>
          </p:cNvPr>
          <p:cNvPicPr>
            <a:picLocks noChangeAspect="1"/>
          </p:cNvPicPr>
          <p:nvPr/>
        </p:nvPicPr>
        <p:blipFill>
          <a:blip r:embed="rId6"/>
          <a:stretch>
            <a:fillRect/>
          </a:stretch>
        </p:blipFill>
        <p:spPr>
          <a:xfrm>
            <a:off x="8939581" y="2109259"/>
            <a:ext cx="868869" cy="570195"/>
          </a:xfrm>
          <a:prstGeom prst="rect">
            <a:avLst/>
          </a:prstGeom>
        </p:spPr>
      </p:pic>
      <p:pic>
        <p:nvPicPr>
          <p:cNvPr id="11" name="Picture 10">
            <a:extLst>
              <a:ext uri="{FF2B5EF4-FFF2-40B4-BE49-F238E27FC236}">
                <a16:creationId xmlns:a16="http://schemas.microsoft.com/office/drawing/2014/main" id="{8F223583-A0A1-4995-90CC-51C36C079FBA}"/>
              </a:ext>
            </a:extLst>
          </p:cNvPr>
          <p:cNvPicPr>
            <a:picLocks noChangeAspect="1"/>
          </p:cNvPicPr>
          <p:nvPr/>
        </p:nvPicPr>
        <p:blipFill>
          <a:blip r:embed="rId7"/>
          <a:stretch>
            <a:fillRect/>
          </a:stretch>
        </p:blipFill>
        <p:spPr>
          <a:xfrm>
            <a:off x="2403122" y="2022881"/>
            <a:ext cx="914400" cy="742950"/>
          </a:xfrm>
          <a:prstGeom prst="rect">
            <a:avLst/>
          </a:prstGeom>
        </p:spPr>
      </p:pic>
      <p:cxnSp>
        <p:nvCxnSpPr>
          <p:cNvPr id="22" name="Straight Arrow Connector 21">
            <a:extLst>
              <a:ext uri="{FF2B5EF4-FFF2-40B4-BE49-F238E27FC236}">
                <a16:creationId xmlns:a16="http://schemas.microsoft.com/office/drawing/2014/main" id="{21026787-F7D3-4D6F-842C-C25D0A66D27A}"/>
              </a:ext>
            </a:extLst>
          </p:cNvPr>
          <p:cNvCxnSpPr/>
          <p:nvPr/>
        </p:nvCxnSpPr>
        <p:spPr>
          <a:xfrm>
            <a:off x="3715966" y="2394356"/>
            <a:ext cx="4827435" cy="0"/>
          </a:xfrm>
          <a:prstGeom prst="straightConnector1">
            <a:avLst/>
          </a:prstGeom>
          <a:ln w="5715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541904C-1FFC-4FDE-A48C-5F711B2BC145}"/>
              </a:ext>
            </a:extLst>
          </p:cNvPr>
          <p:cNvCxnSpPr>
            <a:cxnSpLocks/>
          </p:cNvCxnSpPr>
          <p:nvPr/>
        </p:nvCxnSpPr>
        <p:spPr>
          <a:xfrm>
            <a:off x="2766802" y="2765831"/>
            <a:ext cx="0" cy="2398833"/>
          </a:xfrm>
          <a:prstGeom prst="straightConnector1">
            <a:avLst/>
          </a:prstGeom>
          <a:ln w="57150">
            <a:solidFill>
              <a:srgbClr val="00B0F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1B94BB7B-D0D7-443B-A7BB-CDD4E1DC2122}"/>
              </a:ext>
            </a:extLst>
          </p:cNvPr>
          <p:cNvCxnSpPr/>
          <p:nvPr/>
        </p:nvCxnSpPr>
        <p:spPr>
          <a:xfrm>
            <a:off x="3682282" y="5692609"/>
            <a:ext cx="4827435" cy="0"/>
          </a:xfrm>
          <a:prstGeom prst="straightConnector1">
            <a:avLst/>
          </a:prstGeom>
          <a:ln w="57150">
            <a:solidFill>
              <a:srgbClr val="FFC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411EF0C-492A-4B65-8F16-BF9DFAB5E066}"/>
              </a:ext>
            </a:extLst>
          </p:cNvPr>
          <p:cNvCxnSpPr>
            <a:cxnSpLocks/>
          </p:cNvCxnSpPr>
          <p:nvPr/>
        </p:nvCxnSpPr>
        <p:spPr>
          <a:xfrm>
            <a:off x="9374015" y="2679454"/>
            <a:ext cx="0" cy="2485210"/>
          </a:xfrm>
          <a:prstGeom prst="straightConnector1">
            <a:avLst/>
          </a:prstGeom>
          <a:ln w="57150">
            <a:solidFill>
              <a:srgbClr val="F852B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92A3628-BB8E-4D09-B6A6-9FB3C344288A}"/>
              </a:ext>
            </a:extLst>
          </p:cNvPr>
          <p:cNvCxnSpPr>
            <a:cxnSpLocks/>
          </p:cNvCxnSpPr>
          <p:nvPr/>
        </p:nvCxnSpPr>
        <p:spPr>
          <a:xfrm flipH="1">
            <a:off x="8301162" y="2573870"/>
            <a:ext cx="796764" cy="658293"/>
          </a:xfrm>
          <a:prstGeom prst="straightConnector1">
            <a:avLst/>
          </a:prstGeom>
          <a:ln w="5715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EF9C60E-02C7-4425-8C4D-9B40FFE213E2}"/>
              </a:ext>
            </a:extLst>
          </p:cNvPr>
          <p:cNvCxnSpPr>
            <a:cxnSpLocks/>
          </p:cNvCxnSpPr>
          <p:nvPr/>
        </p:nvCxnSpPr>
        <p:spPr>
          <a:xfrm flipH="1">
            <a:off x="3436300" y="4769216"/>
            <a:ext cx="796764" cy="658293"/>
          </a:xfrm>
          <a:prstGeom prst="straightConnector1">
            <a:avLst/>
          </a:prstGeom>
          <a:ln w="57150">
            <a:solidFill>
              <a:srgbClr val="CC00FF"/>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40C5B029-123B-4605-9494-0634457E2F33}"/>
              </a:ext>
            </a:extLst>
          </p:cNvPr>
          <p:cNvCxnSpPr>
            <a:cxnSpLocks/>
          </p:cNvCxnSpPr>
          <p:nvPr/>
        </p:nvCxnSpPr>
        <p:spPr>
          <a:xfrm>
            <a:off x="3291309" y="2623821"/>
            <a:ext cx="639770" cy="494378"/>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688C37D2-E4F1-412E-8232-7D7024D7560E}"/>
              </a:ext>
            </a:extLst>
          </p:cNvPr>
          <p:cNvCxnSpPr>
            <a:cxnSpLocks/>
          </p:cNvCxnSpPr>
          <p:nvPr/>
        </p:nvCxnSpPr>
        <p:spPr>
          <a:xfrm>
            <a:off x="8299811" y="4781536"/>
            <a:ext cx="639770" cy="494378"/>
          </a:xfrm>
          <a:prstGeom prst="straightConnector1">
            <a:avLst/>
          </a:prstGeom>
          <a:ln w="5715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496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24D73-7C5C-46D9-9C17-997499FC7090}"/>
              </a:ext>
            </a:extLst>
          </p:cNvPr>
          <p:cNvSpPr>
            <a:spLocks noGrp="1"/>
          </p:cNvSpPr>
          <p:nvPr>
            <p:ph type="title"/>
          </p:nvPr>
        </p:nvSpPr>
        <p:spPr>
          <a:xfrm>
            <a:off x="5021821" y="3812954"/>
            <a:ext cx="6465287" cy="1516014"/>
          </a:xfrm>
        </p:spPr>
        <p:txBody>
          <a:bodyPr vert="horz" lIns="91440" tIns="45720" rIns="91440" bIns="45720" rtlCol="0" anchor="b">
            <a:normAutofit/>
          </a:bodyPr>
          <a:lstStyle/>
          <a:p>
            <a:pPr algn="ctr"/>
            <a:r>
              <a:rPr lang="en-US" sz="4800" b="1" kern="1200" dirty="0">
                <a:solidFill>
                  <a:schemeClr val="bg2">
                    <a:lumMod val="25000"/>
                  </a:schemeClr>
                </a:solidFill>
                <a:latin typeface="Arial Black" panose="020B0A04020102020204" pitchFamily="34" charset="0"/>
              </a:rPr>
              <a:t>MUTATION</a:t>
            </a:r>
            <a:r>
              <a:rPr lang="en-US" sz="4800" b="1" kern="1200" dirty="0">
                <a:solidFill>
                  <a:srgbClr val="FFFFFF"/>
                </a:solidFill>
                <a:latin typeface="+mj-lt"/>
                <a:ea typeface="+mj-ea"/>
                <a:cs typeface="+mj-cs"/>
              </a:rPr>
              <a:t>?</a:t>
            </a:r>
            <a:endParaRPr lang="en-US" sz="4800" kern="1200" dirty="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652485EA-2B98-4E9B-86DA-EB244AF1B74A}"/>
              </a:ext>
            </a:extLst>
          </p:cNvPr>
          <p:cNvSpPr>
            <a:spLocks noGrp="1"/>
          </p:cNvSpPr>
          <p:nvPr>
            <p:ph idx="1"/>
          </p:nvPr>
        </p:nvSpPr>
        <p:spPr>
          <a:xfrm>
            <a:off x="5021820" y="3812954"/>
            <a:ext cx="6778751" cy="2340165"/>
          </a:xfrm>
        </p:spPr>
        <p:txBody>
          <a:bodyPr vert="horz" lIns="91440" tIns="45720" rIns="91440" bIns="45720" rtlCol="0">
            <a:noAutofit/>
          </a:bodyPr>
          <a:lstStyle/>
          <a:p>
            <a:pPr marL="0" indent="0">
              <a:buNone/>
            </a:pPr>
            <a:r>
              <a:rPr lang="en-US" sz="2400" kern="1200" dirty="0">
                <a:solidFill>
                  <a:srgbClr val="E7E6E6"/>
                </a:solidFill>
                <a:latin typeface="+mn-lt"/>
                <a:ea typeface="+mn-ea"/>
                <a:cs typeface="+mn-cs"/>
              </a:rPr>
              <a:t> </a:t>
            </a:r>
          </a:p>
        </p:txBody>
      </p:sp>
      <p:pic>
        <p:nvPicPr>
          <p:cNvPr id="6" name="Picture 5" descr="A close up of a fruit&#10;&#10;Description automatically generated">
            <a:extLst>
              <a:ext uri="{FF2B5EF4-FFF2-40B4-BE49-F238E27FC236}">
                <a16:creationId xmlns:a16="http://schemas.microsoft.com/office/drawing/2014/main" id="{344AC7A1-EE03-4BD3-94CD-777EC63606CB}"/>
              </a:ext>
            </a:extLst>
          </p:cNvPr>
          <p:cNvPicPr>
            <a:picLocks noChangeAspect="1"/>
          </p:cNvPicPr>
          <p:nvPr/>
        </p:nvPicPr>
        <p:blipFill rotWithShape="1">
          <a:blip r:embed="rId3"/>
          <a:srcRect t="18415" r="-2" b="4023"/>
          <a:stretch/>
        </p:blipFill>
        <p:spPr>
          <a:xfrm>
            <a:off x="317635" y="321733"/>
            <a:ext cx="4151681" cy="3026834"/>
          </a:xfrm>
          <a:prstGeom prst="rect">
            <a:avLst/>
          </a:prstGeom>
        </p:spPr>
      </p:pic>
      <p:pic>
        <p:nvPicPr>
          <p:cNvPr id="4" name="Picture 3" descr="A close up of a flower&#10;&#10;Description automatically generated">
            <a:extLst>
              <a:ext uri="{FF2B5EF4-FFF2-40B4-BE49-F238E27FC236}">
                <a16:creationId xmlns:a16="http://schemas.microsoft.com/office/drawing/2014/main" id="{12D9A4D6-5F03-40A8-AA90-F493AA4E3F81}"/>
              </a:ext>
            </a:extLst>
          </p:cNvPr>
          <p:cNvPicPr>
            <a:picLocks noChangeAspect="1"/>
          </p:cNvPicPr>
          <p:nvPr/>
        </p:nvPicPr>
        <p:blipFill rotWithShape="1">
          <a:blip r:embed="rId4"/>
          <a:srcRect r="1" b="5760"/>
          <a:stretch/>
        </p:blipFill>
        <p:spPr>
          <a:xfrm>
            <a:off x="4638955" y="321733"/>
            <a:ext cx="3539976" cy="2985818"/>
          </a:xfrm>
          <a:prstGeom prst="rect">
            <a:avLst/>
          </a:prstGeom>
        </p:spPr>
      </p:pic>
      <p:pic>
        <p:nvPicPr>
          <p:cNvPr id="8" name="Picture 7" descr="A bowl of fruit on a table&#10;&#10;Description automatically generated">
            <a:extLst>
              <a:ext uri="{FF2B5EF4-FFF2-40B4-BE49-F238E27FC236}">
                <a16:creationId xmlns:a16="http://schemas.microsoft.com/office/drawing/2014/main" id="{D8796754-D4E5-4C2E-8F17-71A0E0D8DE0F}"/>
              </a:ext>
            </a:extLst>
          </p:cNvPr>
          <p:cNvPicPr>
            <a:picLocks noChangeAspect="1"/>
          </p:cNvPicPr>
          <p:nvPr/>
        </p:nvPicPr>
        <p:blipFill rotWithShape="1">
          <a:blip r:embed="rId5"/>
          <a:srcRect t="10880" r="-5" b="10155"/>
          <a:stretch/>
        </p:blipFill>
        <p:spPr>
          <a:xfrm>
            <a:off x="8348570" y="321734"/>
            <a:ext cx="3535590" cy="2985818"/>
          </a:xfrm>
          <a:prstGeom prst="rect">
            <a:avLst/>
          </a:prstGeom>
        </p:spPr>
      </p:pic>
      <p:pic>
        <p:nvPicPr>
          <p:cNvPr id="5" name="Picture 4">
            <a:extLst>
              <a:ext uri="{FF2B5EF4-FFF2-40B4-BE49-F238E27FC236}">
                <a16:creationId xmlns:a16="http://schemas.microsoft.com/office/drawing/2014/main" id="{1ED807A3-7D28-4271-A063-D19E3CE05AAB}"/>
              </a:ext>
            </a:extLst>
          </p:cNvPr>
          <p:cNvPicPr>
            <a:picLocks noChangeAspect="1"/>
          </p:cNvPicPr>
          <p:nvPr/>
        </p:nvPicPr>
        <p:blipFill rotWithShape="1">
          <a:blip r:embed="rId6"/>
          <a:srcRect t="10499" r="-1" b="3656"/>
          <a:stretch/>
        </p:blipFill>
        <p:spPr>
          <a:xfrm>
            <a:off x="317635" y="3509433"/>
            <a:ext cx="4160452" cy="3026833"/>
          </a:xfrm>
          <a:prstGeom prst="rect">
            <a:avLst/>
          </a:prstGeom>
        </p:spPr>
      </p:pic>
    </p:spTree>
    <p:extLst>
      <p:ext uri="{BB962C8B-B14F-4D97-AF65-F5344CB8AC3E}">
        <p14:creationId xmlns:p14="http://schemas.microsoft.com/office/powerpoint/2010/main" val="136771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11">
            <a:extLst>
              <a:ext uri="{FF2B5EF4-FFF2-40B4-BE49-F238E27FC236}">
                <a16:creationId xmlns:a16="http://schemas.microsoft.com/office/drawing/2014/main" id="{D1C26593-9A51-48FE-9FA2-A9052E57F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12192000" cy="68584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Freeform 15">
            <a:extLst>
              <a:ext uri="{FF2B5EF4-FFF2-40B4-BE49-F238E27FC236}">
                <a16:creationId xmlns:a16="http://schemas.microsoft.com/office/drawing/2014/main" id="{B9D473B1-934D-4F2D-AC4B-5BFB4BAC5D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42603" cy="6858000"/>
          </a:xfrm>
          <a:custGeom>
            <a:avLst/>
            <a:gdLst>
              <a:gd name="connsiteX0" fmla="*/ 0 w 9742603"/>
              <a:gd name="connsiteY0" fmla="*/ 0 h 6858000"/>
              <a:gd name="connsiteX1" fmla="*/ 152400 w 9742603"/>
              <a:gd name="connsiteY1" fmla="*/ 0 h 6858000"/>
              <a:gd name="connsiteX2" fmla="*/ 6566449 w 9742603"/>
              <a:gd name="connsiteY2" fmla="*/ 0 h 6858000"/>
              <a:gd name="connsiteX3" fmla="*/ 9742603 w 9742603"/>
              <a:gd name="connsiteY3" fmla="*/ 6858000 h 6858000"/>
              <a:gd name="connsiteX4" fmla="*/ 152400 w 9742603"/>
              <a:gd name="connsiteY4" fmla="*/ 6858000 h 6858000"/>
              <a:gd name="connsiteX5" fmla="*/ 0 w 974260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2603" h="6858000">
                <a:moveTo>
                  <a:pt x="0" y="0"/>
                </a:moveTo>
                <a:lnTo>
                  <a:pt x="152400" y="0"/>
                </a:lnTo>
                <a:lnTo>
                  <a:pt x="6566449" y="0"/>
                </a:lnTo>
                <a:lnTo>
                  <a:pt x="9742603" y="6858000"/>
                </a:lnTo>
                <a:lnTo>
                  <a:pt x="152400"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11">
            <a:extLst>
              <a:ext uri="{FF2B5EF4-FFF2-40B4-BE49-F238E27FC236}">
                <a16:creationId xmlns:a16="http://schemas.microsoft.com/office/drawing/2014/main" id="{CDE3C03E-D949-4F50-AAFA-3278B22121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80336"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chemeClr val="bg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5B25EFC-4BD5-48FC-96B6-EDF4B38BCA75}"/>
              </a:ext>
            </a:extLst>
          </p:cNvPr>
          <p:cNvSpPr>
            <a:spLocks noGrp="1"/>
          </p:cNvSpPr>
          <p:nvPr>
            <p:ph type="title"/>
          </p:nvPr>
        </p:nvSpPr>
        <p:spPr>
          <a:xfrm>
            <a:off x="838200" y="365125"/>
            <a:ext cx="5191125" cy="1325563"/>
          </a:xfrm>
        </p:spPr>
        <p:txBody>
          <a:bodyPr>
            <a:normAutofit/>
          </a:bodyPr>
          <a:lstStyle/>
          <a:p>
            <a:r>
              <a:rPr lang="en-US" b="1" dirty="0"/>
              <a:t>Mutations can happen by accident</a:t>
            </a:r>
          </a:p>
        </p:txBody>
      </p:sp>
      <p:sp>
        <p:nvSpPr>
          <p:cNvPr id="3" name="Content Placeholder 2">
            <a:extLst>
              <a:ext uri="{FF2B5EF4-FFF2-40B4-BE49-F238E27FC236}">
                <a16:creationId xmlns:a16="http://schemas.microsoft.com/office/drawing/2014/main" id="{3D5F4B14-5511-4FB1-9BEE-86BADB5533C9}"/>
              </a:ext>
            </a:extLst>
          </p:cNvPr>
          <p:cNvSpPr>
            <a:spLocks noGrp="1"/>
          </p:cNvSpPr>
          <p:nvPr>
            <p:ph idx="1"/>
          </p:nvPr>
        </p:nvSpPr>
        <p:spPr>
          <a:xfrm>
            <a:off x="371702" y="1756701"/>
            <a:ext cx="7063733" cy="4613717"/>
          </a:xfrm>
        </p:spPr>
        <p:txBody>
          <a:bodyPr>
            <a:noAutofit/>
          </a:bodyPr>
          <a:lstStyle/>
          <a:p>
            <a:pPr marL="0" indent="0">
              <a:buNone/>
            </a:pPr>
            <a:r>
              <a:rPr lang="en-US" dirty="0"/>
              <a:t>Mutations can happen inside many things: people, animals, plants, </a:t>
            </a:r>
            <a:r>
              <a:rPr lang="en-US" dirty="0">
                <a:solidFill>
                  <a:srgbClr val="FF0000"/>
                </a:solidFill>
              </a:rPr>
              <a:t>viruses</a:t>
            </a:r>
            <a:r>
              <a:rPr lang="en-US" dirty="0"/>
              <a:t>, bacteria, and more.</a:t>
            </a:r>
          </a:p>
          <a:p>
            <a:pPr marL="0" indent="0">
              <a:buNone/>
            </a:pPr>
            <a:endParaRPr lang="en-US" dirty="0"/>
          </a:p>
          <a:p>
            <a:pPr marL="0" indent="0">
              <a:buNone/>
            </a:pPr>
            <a:r>
              <a:rPr lang="en-US" dirty="0">
                <a:sym typeface="Wingdings" panose="05000000000000000000" pitchFamily="2" charset="2"/>
              </a:rPr>
              <a:t></a:t>
            </a:r>
            <a:r>
              <a:rPr lang="en-US" dirty="0"/>
              <a:t>Scientists work with MODELS. We will see different ways mutations can happen by using models.</a:t>
            </a:r>
          </a:p>
          <a:p>
            <a:pPr marL="0" indent="0">
              <a:buNone/>
            </a:pPr>
            <a:endParaRPr lang="en-US" dirty="0"/>
          </a:p>
          <a:p>
            <a:pPr marL="0" indent="0">
              <a:buNone/>
            </a:pPr>
            <a:r>
              <a:rPr lang="en-US" dirty="0"/>
              <a:t>The first activity is seeing a mutation in a….</a:t>
            </a:r>
          </a:p>
          <a:p>
            <a:pPr marL="0" indent="0">
              <a:buNone/>
            </a:pPr>
            <a:r>
              <a:rPr lang="en-US" dirty="0"/>
              <a:t>sentence.</a:t>
            </a:r>
          </a:p>
        </p:txBody>
      </p:sp>
      <p:pic>
        <p:nvPicPr>
          <p:cNvPr id="7" name="Picture 6">
            <a:extLst>
              <a:ext uri="{FF2B5EF4-FFF2-40B4-BE49-F238E27FC236}">
                <a16:creationId xmlns:a16="http://schemas.microsoft.com/office/drawing/2014/main" id="{D088B6BC-C687-47E8-9BE4-08A792086027}"/>
              </a:ext>
            </a:extLst>
          </p:cNvPr>
          <p:cNvPicPr>
            <a:picLocks noChangeAspect="1"/>
          </p:cNvPicPr>
          <p:nvPr/>
        </p:nvPicPr>
        <p:blipFill>
          <a:blip r:embed="rId3"/>
          <a:stretch>
            <a:fillRect/>
          </a:stretch>
        </p:blipFill>
        <p:spPr>
          <a:xfrm>
            <a:off x="8930524" y="1870584"/>
            <a:ext cx="2115067" cy="1388013"/>
          </a:xfrm>
          <a:prstGeom prst="rect">
            <a:avLst/>
          </a:prstGeom>
        </p:spPr>
      </p:pic>
      <p:pic>
        <p:nvPicPr>
          <p:cNvPr id="4" name="Picture 3" descr="A close up of a logo&#10;&#10;Description automatically generated">
            <a:extLst>
              <a:ext uri="{FF2B5EF4-FFF2-40B4-BE49-F238E27FC236}">
                <a16:creationId xmlns:a16="http://schemas.microsoft.com/office/drawing/2014/main" id="{3BC2C882-9938-4D1D-909F-E6EB8F263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9877" y="5399789"/>
            <a:ext cx="1410758" cy="1388004"/>
          </a:xfrm>
          <a:prstGeom prst="rect">
            <a:avLst/>
          </a:prstGeom>
        </p:spPr>
      </p:pic>
      <p:pic>
        <p:nvPicPr>
          <p:cNvPr id="8" name="Picture 7">
            <a:extLst>
              <a:ext uri="{FF2B5EF4-FFF2-40B4-BE49-F238E27FC236}">
                <a16:creationId xmlns:a16="http://schemas.microsoft.com/office/drawing/2014/main" id="{0A7C6ADE-B59E-4DA4-AF75-AE1816A0A7A1}"/>
              </a:ext>
            </a:extLst>
          </p:cNvPr>
          <p:cNvPicPr>
            <a:picLocks noChangeAspect="1"/>
          </p:cNvPicPr>
          <p:nvPr/>
        </p:nvPicPr>
        <p:blipFill>
          <a:blip r:embed="rId5"/>
          <a:stretch>
            <a:fillRect/>
          </a:stretch>
        </p:blipFill>
        <p:spPr>
          <a:xfrm>
            <a:off x="8096868" y="367256"/>
            <a:ext cx="3291470" cy="1210316"/>
          </a:xfrm>
          <a:prstGeom prst="rect">
            <a:avLst/>
          </a:prstGeom>
        </p:spPr>
      </p:pic>
      <p:pic>
        <p:nvPicPr>
          <p:cNvPr id="11" name="Picture 10">
            <a:extLst>
              <a:ext uri="{FF2B5EF4-FFF2-40B4-BE49-F238E27FC236}">
                <a16:creationId xmlns:a16="http://schemas.microsoft.com/office/drawing/2014/main" id="{59BB5EF7-4525-4D21-9BDA-71A53CF2909E}"/>
              </a:ext>
            </a:extLst>
          </p:cNvPr>
          <p:cNvPicPr>
            <a:picLocks noChangeAspect="1"/>
          </p:cNvPicPr>
          <p:nvPr/>
        </p:nvPicPr>
        <p:blipFill>
          <a:blip r:embed="rId6"/>
          <a:stretch>
            <a:fillRect/>
          </a:stretch>
        </p:blipFill>
        <p:spPr>
          <a:xfrm>
            <a:off x="9848747" y="3141983"/>
            <a:ext cx="1543050" cy="2133600"/>
          </a:xfrm>
          <a:prstGeom prst="rect">
            <a:avLst/>
          </a:prstGeom>
        </p:spPr>
      </p:pic>
    </p:spTree>
    <p:extLst>
      <p:ext uri="{BB962C8B-B14F-4D97-AF65-F5344CB8AC3E}">
        <p14:creationId xmlns:p14="http://schemas.microsoft.com/office/powerpoint/2010/main" val="269110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FC4B-94FD-486B-8ACA-6A88FA4855C3}"/>
              </a:ext>
            </a:extLst>
          </p:cNvPr>
          <p:cNvSpPr>
            <a:spLocks noGrp="1"/>
          </p:cNvSpPr>
          <p:nvPr>
            <p:ph type="title"/>
          </p:nvPr>
        </p:nvSpPr>
        <p:spPr>
          <a:xfrm>
            <a:off x="-372894" y="18255"/>
            <a:ext cx="12937787" cy="1325563"/>
          </a:xfrm>
        </p:spPr>
        <p:txBody>
          <a:bodyPr/>
          <a:lstStyle/>
          <a:p>
            <a:pPr algn="ctr"/>
            <a:r>
              <a:rPr lang="en-US" b="1" dirty="0">
                <a:solidFill>
                  <a:srgbClr val="FF0000"/>
                </a:solidFill>
                <a:latin typeface="Arial Black" panose="020B0A04020102020204" pitchFamily="34" charset="0"/>
              </a:rPr>
              <a:t>Who </a:t>
            </a:r>
            <a:r>
              <a:rPr lang="en-US" b="1" dirty="0">
                <a:solidFill>
                  <a:srgbClr val="00B0F0"/>
                </a:solidFill>
                <a:latin typeface="Arial Black" panose="020B0A04020102020204" pitchFamily="34" charset="0"/>
              </a:rPr>
              <a:t>will</a:t>
            </a:r>
            <a:r>
              <a:rPr lang="en-US" b="1" dirty="0">
                <a:solidFill>
                  <a:srgbClr val="FF0000"/>
                </a:solidFill>
                <a:latin typeface="Arial Black" panose="020B0A04020102020204" pitchFamily="34" charset="0"/>
              </a:rPr>
              <a:t> NOT </a:t>
            </a:r>
            <a:r>
              <a:rPr lang="en-US" b="1" dirty="0">
                <a:solidFill>
                  <a:srgbClr val="7030A0"/>
                </a:solidFill>
                <a:latin typeface="Arial Black" panose="020B0A04020102020204" pitchFamily="34" charset="0"/>
              </a:rPr>
              <a:t>mutate the sentence</a:t>
            </a:r>
            <a:r>
              <a:rPr lang="en-US" b="1" dirty="0">
                <a:solidFill>
                  <a:srgbClr val="002060"/>
                </a:solidFill>
                <a:latin typeface="Arial Black" panose="020B0A04020102020204" pitchFamily="34" charset="0"/>
              </a:rPr>
              <a:t>?</a:t>
            </a:r>
          </a:p>
        </p:txBody>
      </p:sp>
      <p:sp>
        <p:nvSpPr>
          <p:cNvPr id="3" name="Content Placeholder 2">
            <a:extLst>
              <a:ext uri="{FF2B5EF4-FFF2-40B4-BE49-F238E27FC236}">
                <a16:creationId xmlns:a16="http://schemas.microsoft.com/office/drawing/2014/main" id="{45E9357C-E4A5-4B4E-97D7-82D23DBFD33B}"/>
              </a:ext>
            </a:extLst>
          </p:cNvPr>
          <p:cNvSpPr>
            <a:spLocks noGrp="1"/>
          </p:cNvSpPr>
          <p:nvPr>
            <p:ph idx="1"/>
          </p:nvPr>
        </p:nvSpPr>
        <p:spPr/>
        <p:txBody>
          <a:bodyPr>
            <a:normAutofit/>
          </a:bodyPr>
          <a:lstStyle/>
          <a:p>
            <a:pPr marL="0" indent="0" algn="ctr">
              <a:buNone/>
            </a:pPr>
            <a:r>
              <a:rPr lang="en-US" sz="5000" dirty="0"/>
              <a:t>Challenge: </a:t>
            </a:r>
          </a:p>
          <a:p>
            <a:pPr marL="0" indent="0" algn="ctr">
              <a:buNone/>
            </a:pPr>
            <a:endParaRPr lang="en-US" sz="5000" dirty="0"/>
          </a:p>
          <a:p>
            <a:pPr marL="0" indent="0" algn="ctr">
              <a:buNone/>
            </a:pPr>
            <a:r>
              <a:rPr lang="en-US" sz="5000" dirty="0"/>
              <a:t>Who can say this </a:t>
            </a:r>
            <a:r>
              <a:rPr lang="en-US" sz="5000" u="sng" dirty="0"/>
              <a:t>FIVE</a:t>
            </a:r>
            <a:r>
              <a:rPr lang="en-US" sz="5000" dirty="0"/>
              <a:t> times </a:t>
            </a:r>
            <a:r>
              <a:rPr lang="en-US" sz="5000" u="sng" dirty="0"/>
              <a:t>FAST</a:t>
            </a:r>
            <a:r>
              <a:rPr lang="en-US" sz="5000" dirty="0"/>
              <a:t>?</a:t>
            </a:r>
          </a:p>
          <a:p>
            <a:pPr marL="0" indent="0" algn="ctr">
              <a:buNone/>
            </a:pPr>
            <a:endParaRPr lang="en-US" sz="5000" dirty="0"/>
          </a:p>
          <a:p>
            <a:pPr marL="0" indent="0" algn="ctr">
              <a:buNone/>
            </a:pPr>
            <a:r>
              <a:rPr lang="en-US" sz="5000" b="1" dirty="0"/>
              <a:t>A black bug bit a big black bear.</a:t>
            </a:r>
          </a:p>
        </p:txBody>
      </p:sp>
    </p:spTree>
    <p:extLst>
      <p:ext uri="{BB962C8B-B14F-4D97-AF65-F5344CB8AC3E}">
        <p14:creationId xmlns:p14="http://schemas.microsoft.com/office/powerpoint/2010/main" val="167651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3B38B-2648-47FD-8768-5E9234B76F24}"/>
              </a:ext>
            </a:extLst>
          </p:cNvPr>
          <p:cNvSpPr>
            <a:spLocks noGrp="1"/>
          </p:cNvSpPr>
          <p:nvPr>
            <p:ph type="title"/>
          </p:nvPr>
        </p:nvSpPr>
        <p:spPr>
          <a:xfrm>
            <a:off x="838200" y="363363"/>
            <a:ext cx="10515600" cy="1325563"/>
          </a:xfrm>
        </p:spPr>
        <p:txBody>
          <a:bodyPr/>
          <a:lstStyle/>
          <a:p>
            <a:pPr algn="ctr"/>
            <a:r>
              <a:rPr lang="en-US" dirty="0">
                <a:latin typeface="Viner Hand ITC" panose="03070502030502020203" pitchFamily="66" charset="0"/>
              </a:rPr>
              <a:t>The Mystery Box</a:t>
            </a:r>
          </a:p>
        </p:txBody>
      </p:sp>
      <p:sp>
        <p:nvSpPr>
          <p:cNvPr id="3" name="Content Placeholder 2">
            <a:extLst>
              <a:ext uri="{FF2B5EF4-FFF2-40B4-BE49-F238E27FC236}">
                <a16:creationId xmlns:a16="http://schemas.microsoft.com/office/drawing/2014/main" id="{D1304444-77DE-41DE-B54C-EA38B04F16CE}"/>
              </a:ext>
            </a:extLst>
          </p:cNvPr>
          <p:cNvSpPr>
            <a:spLocks noGrp="1"/>
          </p:cNvSpPr>
          <p:nvPr>
            <p:ph idx="1"/>
          </p:nvPr>
        </p:nvSpPr>
        <p:spPr>
          <a:xfrm>
            <a:off x="571854" y="2538590"/>
            <a:ext cx="10515600" cy="4351338"/>
          </a:xfrm>
        </p:spPr>
        <p:txBody>
          <a:bodyPr/>
          <a:lstStyle/>
          <a:p>
            <a:pPr marL="0" indent="0">
              <a:buNone/>
            </a:pPr>
            <a:r>
              <a:rPr lang="en-US" dirty="0"/>
              <a:t> </a:t>
            </a:r>
          </a:p>
        </p:txBody>
      </p:sp>
      <p:sp>
        <p:nvSpPr>
          <p:cNvPr id="14" name="Rectangle 13">
            <a:extLst>
              <a:ext uri="{FF2B5EF4-FFF2-40B4-BE49-F238E27FC236}">
                <a16:creationId xmlns:a16="http://schemas.microsoft.com/office/drawing/2014/main" id="{8000CA4F-686A-4DA3-87A3-7AFBC6E25DBA}"/>
              </a:ext>
            </a:extLst>
          </p:cNvPr>
          <p:cNvSpPr/>
          <p:nvPr/>
        </p:nvSpPr>
        <p:spPr>
          <a:xfrm>
            <a:off x="4794448" y="3369460"/>
            <a:ext cx="2544960" cy="90614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5" name="Plus Sign 64">
            <a:extLst>
              <a:ext uri="{FF2B5EF4-FFF2-40B4-BE49-F238E27FC236}">
                <a16:creationId xmlns:a16="http://schemas.microsoft.com/office/drawing/2014/main" id="{FEB58E53-0882-42F1-9EFB-B8847F4343E2}"/>
              </a:ext>
            </a:extLst>
          </p:cNvPr>
          <p:cNvSpPr/>
          <p:nvPr/>
        </p:nvSpPr>
        <p:spPr>
          <a:xfrm>
            <a:off x="5599390" y="1634756"/>
            <a:ext cx="935076" cy="1041983"/>
          </a:xfrm>
          <a:prstGeom prst="mathPlu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3" name="Straight Arrow Connector 72">
            <a:extLst>
              <a:ext uri="{FF2B5EF4-FFF2-40B4-BE49-F238E27FC236}">
                <a16:creationId xmlns:a16="http://schemas.microsoft.com/office/drawing/2014/main" id="{7603F740-49F3-48C7-AEF7-398C6D83C2FB}"/>
              </a:ext>
            </a:extLst>
          </p:cNvPr>
          <p:cNvCxnSpPr>
            <a:cxnSpLocks/>
          </p:cNvCxnSpPr>
          <p:nvPr/>
        </p:nvCxnSpPr>
        <p:spPr>
          <a:xfrm flipH="1">
            <a:off x="7010400" y="2476425"/>
            <a:ext cx="823748" cy="58229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3176615D-7A9C-498F-AB77-09C88222D99B}"/>
              </a:ext>
            </a:extLst>
          </p:cNvPr>
          <p:cNvCxnSpPr/>
          <p:nvPr/>
        </p:nvCxnSpPr>
        <p:spPr>
          <a:xfrm>
            <a:off x="4580166" y="2493733"/>
            <a:ext cx="822690" cy="6204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C033A69-0373-4830-B06B-AC4AD64FA249}"/>
              </a:ext>
            </a:extLst>
          </p:cNvPr>
          <p:cNvCxnSpPr>
            <a:cxnSpLocks/>
          </p:cNvCxnSpPr>
          <p:nvPr/>
        </p:nvCxnSpPr>
        <p:spPr>
          <a:xfrm>
            <a:off x="6096000" y="4498848"/>
            <a:ext cx="0" cy="709187"/>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31" name="Picture 30" descr="A close up of a logo&#10;&#10;Description automatically generated">
            <a:extLst>
              <a:ext uri="{FF2B5EF4-FFF2-40B4-BE49-F238E27FC236}">
                <a16:creationId xmlns:a16="http://schemas.microsoft.com/office/drawing/2014/main" id="{15D95274-2601-4F00-BEE0-B538C2C0E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8901" y="1605360"/>
            <a:ext cx="1181265" cy="1162212"/>
          </a:xfrm>
          <a:prstGeom prst="rect">
            <a:avLst/>
          </a:prstGeom>
        </p:spPr>
      </p:pic>
      <p:pic>
        <p:nvPicPr>
          <p:cNvPr id="32" name="Picture 31" descr="A close up of a logo&#10;&#10;Description automatically generated">
            <a:extLst>
              <a:ext uri="{FF2B5EF4-FFF2-40B4-BE49-F238E27FC236}">
                <a16:creationId xmlns:a16="http://schemas.microsoft.com/office/drawing/2014/main" id="{5211446C-75C1-4CCF-915A-878D8567E9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4148" y="1499350"/>
            <a:ext cx="1171739" cy="1143160"/>
          </a:xfrm>
          <a:prstGeom prst="rect">
            <a:avLst/>
          </a:prstGeom>
        </p:spPr>
      </p:pic>
      <p:pic>
        <p:nvPicPr>
          <p:cNvPr id="33" name="Picture 32">
            <a:extLst>
              <a:ext uri="{FF2B5EF4-FFF2-40B4-BE49-F238E27FC236}">
                <a16:creationId xmlns:a16="http://schemas.microsoft.com/office/drawing/2014/main" id="{4E734BD3-4ABB-4192-80FE-DC06CA8EF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5341" y="5365942"/>
            <a:ext cx="1381318" cy="1238423"/>
          </a:xfrm>
          <a:prstGeom prst="rect">
            <a:avLst/>
          </a:prstGeom>
        </p:spPr>
      </p:pic>
      <p:pic>
        <p:nvPicPr>
          <p:cNvPr id="5" name="Picture 4"/>
          <p:cNvPicPr>
            <a:picLocks noChangeAspect="1"/>
          </p:cNvPicPr>
          <p:nvPr/>
        </p:nvPicPr>
        <p:blipFill>
          <a:blip r:embed="rId6"/>
          <a:stretch>
            <a:fillRect/>
          </a:stretch>
        </p:blipFill>
        <p:spPr>
          <a:xfrm>
            <a:off x="5073692" y="3294714"/>
            <a:ext cx="1919652" cy="1183545"/>
          </a:xfrm>
          <a:prstGeom prst="rect">
            <a:avLst/>
          </a:prstGeom>
        </p:spPr>
      </p:pic>
      <p:pic>
        <p:nvPicPr>
          <p:cNvPr id="4" name="Picture 3">
            <a:extLst>
              <a:ext uri="{FF2B5EF4-FFF2-40B4-BE49-F238E27FC236}">
                <a16:creationId xmlns:a16="http://schemas.microsoft.com/office/drawing/2014/main" id="{92E7BD85-C83A-41B1-B0D0-89D15B119F4F}"/>
              </a:ext>
            </a:extLst>
          </p:cNvPr>
          <p:cNvPicPr>
            <a:picLocks noChangeAspect="1"/>
          </p:cNvPicPr>
          <p:nvPr/>
        </p:nvPicPr>
        <p:blipFill>
          <a:blip r:embed="rId7"/>
          <a:stretch>
            <a:fillRect/>
          </a:stretch>
        </p:blipFill>
        <p:spPr>
          <a:xfrm>
            <a:off x="4861397" y="3199619"/>
            <a:ext cx="2411061" cy="1373734"/>
          </a:xfrm>
          <a:prstGeom prst="rect">
            <a:avLst/>
          </a:prstGeom>
        </p:spPr>
      </p:pic>
    </p:spTree>
    <p:extLst>
      <p:ext uri="{BB962C8B-B14F-4D97-AF65-F5344CB8AC3E}">
        <p14:creationId xmlns:p14="http://schemas.microsoft.com/office/powerpoint/2010/main" val="110025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FFBF-B972-4883-B440-1FFE865DA899}"/>
              </a:ext>
            </a:extLst>
          </p:cNvPr>
          <p:cNvSpPr>
            <a:spLocks noGrp="1"/>
          </p:cNvSpPr>
          <p:nvPr>
            <p:ph type="title"/>
          </p:nvPr>
        </p:nvSpPr>
        <p:spPr/>
        <p:txBody>
          <a:bodyPr>
            <a:normAutofit fontScale="90000"/>
          </a:bodyPr>
          <a:lstStyle/>
          <a:p>
            <a:pPr algn="ctr"/>
            <a:r>
              <a:rPr lang="en-US" sz="5000" b="1" dirty="0">
                <a:solidFill>
                  <a:srgbClr val="0070C0"/>
                </a:solidFill>
              </a:rPr>
              <a:t>Remember:</a:t>
            </a:r>
            <a:br>
              <a:rPr lang="en-US" sz="5000" b="1" dirty="0">
                <a:solidFill>
                  <a:srgbClr val="0070C0"/>
                </a:solidFill>
              </a:rPr>
            </a:br>
            <a:r>
              <a:rPr lang="en-US" sz="5000" b="1" dirty="0">
                <a:solidFill>
                  <a:srgbClr val="0070C0"/>
                </a:solidFill>
              </a:rPr>
              <a:t>Bats are really important!!!</a:t>
            </a:r>
          </a:p>
        </p:txBody>
      </p:sp>
      <p:pic>
        <p:nvPicPr>
          <p:cNvPr id="5" name="Content Placeholder 4">
            <a:extLst>
              <a:ext uri="{FF2B5EF4-FFF2-40B4-BE49-F238E27FC236}">
                <a16:creationId xmlns:a16="http://schemas.microsoft.com/office/drawing/2014/main" id="{51653E5E-A01C-40E1-8483-98A56415D548}"/>
              </a:ext>
            </a:extLst>
          </p:cNvPr>
          <p:cNvPicPr>
            <a:picLocks noGrp="1" noChangeAspect="1"/>
          </p:cNvPicPr>
          <p:nvPr>
            <p:ph idx="1"/>
          </p:nvPr>
        </p:nvPicPr>
        <p:blipFill>
          <a:blip r:embed="rId3"/>
          <a:stretch>
            <a:fillRect/>
          </a:stretch>
        </p:blipFill>
        <p:spPr>
          <a:xfrm>
            <a:off x="361950" y="1966750"/>
            <a:ext cx="5067300" cy="3724275"/>
          </a:xfrm>
          <a:prstGeom prst="rect">
            <a:avLst/>
          </a:prstGeom>
        </p:spPr>
      </p:pic>
      <p:pic>
        <p:nvPicPr>
          <p:cNvPr id="4" name="Picture 3">
            <a:extLst>
              <a:ext uri="{FF2B5EF4-FFF2-40B4-BE49-F238E27FC236}">
                <a16:creationId xmlns:a16="http://schemas.microsoft.com/office/drawing/2014/main" id="{FCA43749-4046-4CC1-84B8-2CC70AE61C8C}"/>
              </a:ext>
            </a:extLst>
          </p:cNvPr>
          <p:cNvPicPr>
            <a:picLocks noChangeAspect="1"/>
          </p:cNvPicPr>
          <p:nvPr/>
        </p:nvPicPr>
        <p:blipFill>
          <a:blip r:embed="rId4"/>
          <a:stretch>
            <a:fillRect/>
          </a:stretch>
        </p:blipFill>
        <p:spPr>
          <a:xfrm>
            <a:off x="9549384" y="427831"/>
            <a:ext cx="1828800" cy="1200150"/>
          </a:xfrm>
          <a:prstGeom prst="rect">
            <a:avLst/>
          </a:prstGeom>
        </p:spPr>
      </p:pic>
      <p:pic>
        <p:nvPicPr>
          <p:cNvPr id="6" name="Picture 5">
            <a:extLst>
              <a:ext uri="{FF2B5EF4-FFF2-40B4-BE49-F238E27FC236}">
                <a16:creationId xmlns:a16="http://schemas.microsoft.com/office/drawing/2014/main" id="{D5725C12-F8FA-423D-849C-55D930B6FD36}"/>
              </a:ext>
            </a:extLst>
          </p:cNvPr>
          <p:cNvPicPr>
            <a:picLocks noChangeAspect="1"/>
          </p:cNvPicPr>
          <p:nvPr/>
        </p:nvPicPr>
        <p:blipFill>
          <a:blip r:embed="rId5"/>
          <a:stretch>
            <a:fillRect/>
          </a:stretch>
        </p:blipFill>
        <p:spPr>
          <a:xfrm>
            <a:off x="6762752" y="2090575"/>
            <a:ext cx="4914900" cy="3600450"/>
          </a:xfrm>
          <a:prstGeom prst="rect">
            <a:avLst/>
          </a:prstGeom>
        </p:spPr>
      </p:pic>
      <p:pic>
        <p:nvPicPr>
          <p:cNvPr id="7" name="Picture 6">
            <a:extLst>
              <a:ext uri="{FF2B5EF4-FFF2-40B4-BE49-F238E27FC236}">
                <a16:creationId xmlns:a16="http://schemas.microsoft.com/office/drawing/2014/main" id="{E0D4743E-8F26-4014-AC95-D9BD45002EB1}"/>
              </a:ext>
            </a:extLst>
          </p:cNvPr>
          <p:cNvPicPr>
            <a:picLocks noChangeAspect="1"/>
          </p:cNvPicPr>
          <p:nvPr/>
        </p:nvPicPr>
        <p:blipFill>
          <a:blip r:embed="rId6"/>
          <a:stretch>
            <a:fillRect/>
          </a:stretch>
        </p:blipFill>
        <p:spPr>
          <a:xfrm>
            <a:off x="4467226" y="4629150"/>
            <a:ext cx="3257550" cy="2228850"/>
          </a:xfrm>
          <a:prstGeom prst="rect">
            <a:avLst/>
          </a:prstGeom>
        </p:spPr>
      </p:pic>
    </p:spTree>
    <p:extLst>
      <p:ext uri="{BB962C8B-B14F-4D97-AF65-F5344CB8AC3E}">
        <p14:creationId xmlns:p14="http://schemas.microsoft.com/office/powerpoint/2010/main" val="3135000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44C30-CCD1-4F1D-B8CA-06C73563F3E3}"/>
              </a:ext>
            </a:extLst>
          </p:cNvPr>
          <p:cNvSpPr>
            <a:spLocks noGrp="1"/>
          </p:cNvSpPr>
          <p:nvPr>
            <p:ph type="title"/>
          </p:nvPr>
        </p:nvSpPr>
        <p:spPr>
          <a:xfrm>
            <a:off x="457200" y="365125"/>
            <a:ext cx="11301984" cy="1325563"/>
          </a:xfrm>
        </p:spPr>
        <p:txBody>
          <a:bodyPr/>
          <a:lstStyle/>
          <a:p>
            <a:pPr algn="ctr"/>
            <a:r>
              <a:rPr lang="en-US" b="1" dirty="0"/>
              <a:t>Let’s see how two viruses can mutate into one!</a:t>
            </a:r>
          </a:p>
        </p:txBody>
      </p:sp>
      <p:sp>
        <p:nvSpPr>
          <p:cNvPr id="3" name="Content Placeholder 2">
            <a:extLst>
              <a:ext uri="{FF2B5EF4-FFF2-40B4-BE49-F238E27FC236}">
                <a16:creationId xmlns:a16="http://schemas.microsoft.com/office/drawing/2014/main" id="{B35C2A86-8323-4947-B487-42706FC8F04A}"/>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4000" b="1" dirty="0">
                <a:solidFill>
                  <a:srgbClr val="FF0000"/>
                </a:solidFill>
              </a:rPr>
              <a:t>With another word competition!</a:t>
            </a:r>
          </a:p>
          <a:p>
            <a:pPr marL="0" indent="0" algn="ctr">
              <a:buNone/>
            </a:pPr>
            <a:endParaRPr lang="en-US" sz="4000" b="1" dirty="0">
              <a:solidFill>
                <a:srgbClr val="FF0000"/>
              </a:solidFill>
            </a:endParaRPr>
          </a:p>
          <a:p>
            <a:pPr marL="0" indent="0" algn="ctr">
              <a:buNone/>
            </a:pPr>
            <a:r>
              <a:rPr lang="en-US" sz="4000" b="1" dirty="0">
                <a:solidFill>
                  <a:srgbClr val="7030A0"/>
                </a:solidFill>
              </a:rPr>
              <a:t>But first here is an example:</a:t>
            </a:r>
          </a:p>
        </p:txBody>
      </p:sp>
    </p:spTree>
    <p:extLst>
      <p:ext uri="{BB962C8B-B14F-4D97-AF65-F5344CB8AC3E}">
        <p14:creationId xmlns:p14="http://schemas.microsoft.com/office/powerpoint/2010/main" val="266646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BF6E9-C161-48E0-8341-B96ABE309B6F}"/>
              </a:ext>
            </a:extLst>
          </p:cNvPr>
          <p:cNvSpPr>
            <a:spLocks noGrp="1"/>
          </p:cNvSpPr>
          <p:nvPr>
            <p:ph type="title"/>
          </p:nvPr>
        </p:nvSpPr>
        <p:spPr/>
        <p:txBody>
          <a:bodyPr/>
          <a:lstStyle/>
          <a:p>
            <a:pPr algn="ctr"/>
            <a:r>
              <a:rPr lang="en-US" dirty="0">
                <a:latin typeface="Arial Black" panose="020B0A04020102020204" pitchFamily="34" charset="0"/>
              </a:rPr>
              <a:t>ONCE UPON A TIME…</a:t>
            </a:r>
          </a:p>
        </p:txBody>
      </p:sp>
      <p:sp>
        <p:nvSpPr>
          <p:cNvPr id="3" name="Content Placeholder 2">
            <a:extLst>
              <a:ext uri="{FF2B5EF4-FFF2-40B4-BE49-F238E27FC236}">
                <a16:creationId xmlns:a16="http://schemas.microsoft.com/office/drawing/2014/main" id="{C65C3685-0751-4D7E-8179-F9EB48BB3D3E}"/>
              </a:ext>
            </a:extLst>
          </p:cNvPr>
          <p:cNvSpPr>
            <a:spLocks noGrp="1"/>
          </p:cNvSpPr>
          <p:nvPr>
            <p:ph idx="1"/>
          </p:nvPr>
        </p:nvSpPr>
        <p:spPr>
          <a:xfrm>
            <a:off x="187452" y="2141537"/>
            <a:ext cx="13583412" cy="4351338"/>
          </a:xfrm>
        </p:spPr>
        <p:txBody>
          <a:bodyPr>
            <a:normAutofit/>
          </a:bodyPr>
          <a:lstStyle/>
          <a:p>
            <a:pPr marL="0" indent="0">
              <a:buNone/>
            </a:pPr>
            <a:r>
              <a:rPr lang="en-US" sz="5000" b="1" dirty="0">
                <a:solidFill>
                  <a:srgbClr val="7030A0"/>
                </a:solidFill>
                <a:latin typeface="Arial Narrow" panose="020B0606020202030204" pitchFamily="34" charset="0"/>
              </a:rPr>
              <a:t>Once upon a time, there was an extremely ____</a:t>
            </a:r>
          </a:p>
          <a:p>
            <a:pPr marL="0" indent="0">
              <a:buNone/>
            </a:pPr>
            <a:r>
              <a:rPr lang="en-US" sz="5000" b="1" dirty="0">
                <a:solidFill>
                  <a:srgbClr val="7030A0"/>
                </a:solidFill>
                <a:latin typeface="Arial Narrow" panose="020B0606020202030204" pitchFamily="34" charset="0"/>
              </a:rPr>
              <a:t>_______ that _____ to _____   ______ and _____.</a:t>
            </a:r>
          </a:p>
          <a:p>
            <a:pPr marL="0" indent="0">
              <a:buNone/>
            </a:pPr>
            <a:endParaRPr lang="en-US" sz="4000" dirty="0">
              <a:latin typeface="Arial Narrow" panose="020B0606020202030204" pitchFamily="34" charset="0"/>
            </a:endParaRPr>
          </a:p>
        </p:txBody>
      </p:sp>
      <p:pic>
        <p:nvPicPr>
          <p:cNvPr id="4" name="Picture 3">
            <a:extLst>
              <a:ext uri="{FF2B5EF4-FFF2-40B4-BE49-F238E27FC236}">
                <a16:creationId xmlns:a16="http://schemas.microsoft.com/office/drawing/2014/main" id="{24264657-2A20-4204-96DB-4E6AEDBC79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3829" y="4193810"/>
            <a:ext cx="2564342" cy="2299065"/>
          </a:xfrm>
          <a:prstGeom prst="rect">
            <a:avLst/>
          </a:prstGeom>
        </p:spPr>
      </p:pic>
    </p:spTree>
    <p:extLst>
      <p:ext uri="{BB962C8B-B14F-4D97-AF65-F5344CB8AC3E}">
        <p14:creationId xmlns:p14="http://schemas.microsoft.com/office/powerpoint/2010/main" val="2957263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6B66E-FB38-4B9D-BE10-54F95D609F8A}"/>
              </a:ext>
            </a:extLst>
          </p:cNvPr>
          <p:cNvSpPr>
            <a:spLocks noGrp="1"/>
          </p:cNvSpPr>
          <p:nvPr>
            <p:ph type="title"/>
          </p:nvPr>
        </p:nvSpPr>
        <p:spPr/>
        <p:txBody>
          <a:bodyPr/>
          <a:lstStyle/>
          <a:p>
            <a:pPr algn="ctr"/>
            <a:r>
              <a:rPr lang="en-US" dirty="0">
                <a:latin typeface="Arial Black" panose="020B0A04020102020204" pitchFamily="34" charset="0"/>
              </a:rPr>
              <a:t>ONCE UPON A TIME…</a:t>
            </a:r>
            <a:endParaRPr lang="en-US" dirty="0"/>
          </a:p>
        </p:txBody>
      </p:sp>
      <p:sp>
        <p:nvSpPr>
          <p:cNvPr id="3" name="Content Placeholder 2">
            <a:extLst>
              <a:ext uri="{FF2B5EF4-FFF2-40B4-BE49-F238E27FC236}">
                <a16:creationId xmlns:a16="http://schemas.microsoft.com/office/drawing/2014/main" id="{B7242153-29B1-46D5-8DC6-21E85FCECAE2}"/>
              </a:ext>
            </a:extLst>
          </p:cNvPr>
          <p:cNvSpPr>
            <a:spLocks noGrp="1"/>
          </p:cNvSpPr>
          <p:nvPr>
            <p:ph idx="1"/>
          </p:nvPr>
        </p:nvSpPr>
        <p:spPr>
          <a:xfrm>
            <a:off x="499110" y="1966563"/>
            <a:ext cx="11692890" cy="5239544"/>
          </a:xfrm>
        </p:spPr>
        <p:txBody>
          <a:bodyPr>
            <a:normAutofit/>
          </a:bodyPr>
          <a:lstStyle/>
          <a:p>
            <a:pPr marL="0" indent="0">
              <a:buNone/>
            </a:pPr>
            <a:r>
              <a:rPr lang="en-US" sz="4000" dirty="0">
                <a:solidFill>
                  <a:srgbClr val="FF0000"/>
                </a:solidFill>
                <a:latin typeface="Arial Narrow" panose="020B0606020202030204" pitchFamily="34" charset="0"/>
              </a:rPr>
              <a:t>Once upon a time, there was an extremely </a:t>
            </a:r>
            <a:r>
              <a:rPr lang="en-US" sz="4000" b="1" dirty="0">
                <a:solidFill>
                  <a:srgbClr val="FF0000"/>
                </a:solidFill>
                <a:latin typeface="Arial Narrow" panose="020B0606020202030204" pitchFamily="34" charset="0"/>
              </a:rPr>
              <a:t>HAPPY</a:t>
            </a:r>
            <a:r>
              <a:rPr lang="en-US" sz="4000" dirty="0">
                <a:solidFill>
                  <a:srgbClr val="FF0000"/>
                </a:solidFill>
                <a:latin typeface="Arial Narrow" panose="020B0606020202030204" pitchFamily="34" charset="0"/>
              </a:rPr>
              <a:t> </a:t>
            </a:r>
          </a:p>
          <a:p>
            <a:pPr marL="0" indent="0">
              <a:buNone/>
            </a:pPr>
            <a:r>
              <a:rPr lang="en-US" sz="4000" b="1" dirty="0">
                <a:solidFill>
                  <a:srgbClr val="FF0000"/>
                </a:solidFill>
                <a:latin typeface="Arial Narrow" panose="020B0606020202030204" pitchFamily="34" charset="0"/>
              </a:rPr>
              <a:t>RABBIT</a:t>
            </a:r>
            <a:r>
              <a:rPr lang="en-US" sz="4000" dirty="0">
                <a:solidFill>
                  <a:srgbClr val="FF0000"/>
                </a:solidFill>
                <a:latin typeface="Arial Narrow" panose="020B0606020202030204" pitchFamily="34" charset="0"/>
              </a:rPr>
              <a:t> that </a:t>
            </a:r>
            <a:r>
              <a:rPr lang="en-US" sz="4000" b="1" dirty="0">
                <a:solidFill>
                  <a:srgbClr val="FF0000"/>
                </a:solidFill>
                <a:latin typeface="Arial Narrow" panose="020B0606020202030204" pitchFamily="34" charset="0"/>
              </a:rPr>
              <a:t>LOVED</a:t>
            </a:r>
            <a:r>
              <a:rPr lang="en-US" sz="4000" dirty="0">
                <a:solidFill>
                  <a:srgbClr val="FF0000"/>
                </a:solidFill>
                <a:latin typeface="Arial Narrow" panose="020B0606020202030204" pitchFamily="34" charset="0"/>
              </a:rPr>
              <a:t> to </a:t>
            </a:r>
            <a:r>
              <a:rPr lang="en-US" sz="4000" b="1" dirty="0">
                <a:solidFill>
                  <a:srgbClr val="FF0000"/>
                </a:solidFill>
                <a:latin typeface="Arial Narrow" panose="020B0606020202030204" pitchFamily="34" charset="0"/>
              </a:rPr>
              <a:t>EAT</a:t>
            </a:r>
            <a:r>
              <a:rPr lang="en-US" sz="4000" dirty="0">
                <a:solidFill>
                  <a:srgbClr val="FF0000"/>
                </a:solidFill>
                <a:latin typeface="Arial Narrow" panose="020B0606020202030204" pitchFamily="34" charset="0"/>
              </a:rPr>
              <a:t> </a:t>
            </a:r>
            <a:r>
              <a:rPr lang="en-US" sz="4000" b="1" dirty="0">
                <a:solidFill>
                  <a:srgbClr val="FF0000"/>
                </a:solidFill>
                <a:latin typeface="Arial Narrow" panose="020B0606020202030204" pitchFamily="34" charset="0"/>
              </a:rPr>
              <a:t>CARROTS</a:t>
            </a:r>
            <a:r>
              <a:rPr lang="en-US" sz="4000" dirty="0">
                <a:solidFill>
                  <a:srgbClr val="FF0000"/>
                </a:solidFill>
                <a:latin typeface="Arial Narrow" panose="020B0606020202030204" pitchFamily="34" charset="0"/>
              </a:rPr>
              <a:t> and </a:t>
            </a:r>
            <a:r>
              <a:rPr lang="en-US" sz="4000" b="1" dirty="0">
                <a:solidFill>
                  <a:srgbClr val="FF0000"/>
                </a:solidFill>
                <a:latin typeface="Arial Narrow" panose="020B0606020202030204" pitchFamily="34" charset="0"/>
              </a:rPr>
              <a:t>BANANAS</a:t>
            </a:r>
            <a:r>
              <a:rPr lang="en-US" sz="4000" dirty="0">
                <a:solidFill>
                  <a:srgbClr val="FF0000"/>
                </a:solidFill>
                <a:latin typeface="Arial Narrow" panose="020B0606020202030204" pitchFamily="34" charset="0"/>
              </a:rPr>
              <a:t>.</a:t>
            </a:r>
          </a:p>
          <a:p>
            <a:pPr marL="0" indent="0">
              <a:buNone/>
            </a:pPr>
            <a:endParaRPr lang="en-US" sz="4000" dirty="0">
              <a:solidFill>
                <a:srgbClr val="FF0000"/>
              </a:solidFill>
              <a:latin typeface="Arial Narrow" panose="020B0606020202030204" pitchFamily="34" charset="0"/>
            </a:endParaRPr>
          </a:p>
          <a:p>
            <a:pPr marL="0" indent="0">
              <a:buNone/>
            </a:pPr>
            <a:endParaRPr lang="en-US" sz="4000" dirty="0">
              <a:solidFill>
                <a:srgbClr val="FF0000"/>
              </a:solidFill>
              <a:latin typeface="Arial Narrow" panose="020B0606020202030204" pitchFamily="34" charset="0"/>
            </a:endParaRPr>
          </a:p>
          <a:p>
            <a:pPr marL="0" indent="0">
              <a:buNone/>
            </a:pPr>
            <a:r>
              <a:rPr lang="en-US" sz="4000" dirty="0">
                <a:solidFill>
                  <a:srgbClr val="0070C0"/>
                </a:solidFill>
                <a:latin typeface="Arial Narrow" panose="020B0606020202030204" pitchFamily="34" charset="0"/>
              </a:rPr>
              <a:t>Once upon a time, there was an extremely </a:t>
            </a:r>
            <a:r>
              <a:rPr lang="en-US" sz="4000" b="1" dirty="0">
                <a:solidFill>
                  <a:srgbClr val="0070C0"/>
                </a:solidFill>
                <a:latin typeface="Arial Narrow" panose="020B0606020202030204" pitchFamily="34" charset="0"/>
              </a:rPr>
              <a:t>SNEAKY </a:t>
            </a:r>
          </a:p>
          <a:p>
            <a:pPr marL="0" indent="0">
              <a:buNone/>
            </a:pPr>
            <a:r>
              <a:rPr lang="en-US" sz="4000" b="1" dirty="0">
                <a:solidFill>
                  <a:srgbClr val="0070C0"/>
                </a:solidFill>
                <a:latin typeface="Arial Narrow" panose="020B0606020202030204" pitchFamily="34" charset="0"/>
              </a:rPr>
              <a:t>LION </a:t>
            </a:r>
            <a:r>
              <a:rPr lang="en-US" sz="4000" dirty="0">
                <a:solidFill>
                  <a:srgbClr val="0070C0"/>
                </a:solidFill>
                <a:latin typeface="Arial Narrow" panose="020B0606020202030204" pitchFamily="34" charset="0"/>
              </a:rPr>
              <a:t>that</a:t>
            </a:r>
            <a:r>
              <a:rPr lang="en-US" sz="4000" b="1" dirty="0">
                <a:solidFill>
                  <a:srgbClr val="0070C0"/>
                </a:solidFill>
                <a:latin typeface="Arial Narrow" panose="020B0606020202030204" pitchFamily="34" charset="0"/>
              </a:rPr>
              <a:t> ROARED </a:t>
            </a:r>
            <a:r>
              <a:rPr lang="en-US" sz="4000" dirty="0">
                <a:solidFill>
                  <a:srgbClr val="0070C0"/>
                </a:solidFill>
                <a:latin typeface="Arial Narrow" panose="020B0606020202030204" pitchFamily="34" charset="0"/>
              </a:rPr>
              <a:t>to</a:t>
            </a:r>
            <a:r>
              <a:rPr lang="en-US" sz="4000" b="1" dirty="0">
                <a:solidFill>
                  <a:srgbClr val="0070C0"/>
                </a:solidFill>
                <a:latin typeface="Arial Narrow" panose="020B0606020202030204" pitchFamily="34" charset="0"/>
              </a:rPr>
              <a:t> SCARE FRIENDS</a:t>
            </a:r>
            <a:r>
              <a:rPr lang="en-US" sz="4000" dirty="0">
                <a:solidFill>
                  <a:srgbClr val="0070C0"/>
                </a:solidFill>
                <a:latin typeface="Arial Narrow" panose="020B0606020202030204" pitchFamily="34" charset="0"/>
              </a:rPr>
              <a:t> and </a:t>
            </a:r>
            <a:r>
              <a:rPr lang="en-US" sz="4000" b="1" dirty="0">
                <a:solidFill>
                  <a:srgbClr val="0070C0"/>
                </a:solidFill>
                <a:latin typeface="Arial Narrow" panose="020B0606020202030204" pitchFamily="34" charset="0"/>
              </a:rPr>
              <a:t>NEIGHBORS.</a:t>
            </a:r>
          </a:p>
          <a:p>
            <a:pPr marL="0" indent="0">
              <a:buNone/>
            </a:pPr>
            <a:endParaRPr lang="en-US" sz="4000" dirty="0">
              <a:solidFill>
                <a:srgbClr val="FF0000"/>
              </a:solidFill>
            </a:endParaRPr>
          </a:p>
          <a:p>
            <a:pPr marL="0" indent="0">
              <a:buNone/>
            </a:pPr>
            <a:endParaRPr lang="en-US" sz="4000" dirty="0">
              <a:solidFill>
                <a:srgbClr val="FF0000"/>
              </a:solidFill>
            </a:endParaRPr>
          </a:p>
          <a:p>
            <a:pPr marL="0" indent="0">
              <a:buNone/>
            </a:pPr>
            <a:endParaRPr lang="en-US" sz="4000" dirty="0">
              <a:solidFill>
                <a:srgbClr val="FF0000"/>
              </a:solidFill>
            </a:endParaRPr>
          </a:p>
          <a:p>
            <a:pPr marL="0" indent="0">
              <a:buNone/>
            </a:pPr>
            <a:endParaRPr lang="en-US" sz="4000" dirty="0">
              <a:solidFill>
                <a:srgbClr val="FF0000"/>
              </a:solidFill>
            </a:endParaRPr>
          </a:p>
          <a:p>
            <a:pPr marL="0" indent="0">
              <a:buNone/>
            </a:pPr>
            <a:endParaRPr lang="en-US" dirty="0"/>
          </a:p>
        </p:txBody>
      </p:sp>
      <p:pic>
        <p:nvPicPr>
          <p:cNvPr id="6" name="Picture 5" descr="A close up of a logo&#10;&#10;Description automatically generated">
            <a:extLst>
              <a:ext uri="{FF2B5EF4-FFF2-40B4-BE49-F238E27FC236}">
                <a16:creationId xmlns:a16="http://schemas.microsoft.com/office/drawing/2014/main" id="{0C2074D7-03C6-44B2-A0FE-6A13B9EF8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332823"/>
            <a:ext cx="727464" cy="715730"/>
          </a:xfrm>
          <a:prstGeom prst="rect">
            <a:avLst/>
          </a:prstGeom>
        </p:spPr>
      </p:pic>
      <p:pic>
        <p:nvPicPr>
          <p:cNvPr id="8" name="Picture 7" descr="A close up of a logo&#10;&#10;Description automatically generated">
            <a:extLst>
              <a:ext uri="{FF2B5EF4-FFF2-40B4-BE49-F238E27FC236}">
                <a16:creationId xmlns:a16="http://schemas.microsoft.com/office/drawing/2014/main" id="{3A3E6F44-0D55-4509-AF87-132952EE33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 y="4031672"/>
            <a:ext cx="717938" cy="700427"/>
          </a:xfrm>
          <a:prstGeom prst="rect">
            <a:avLst/>
          </a:prstGeom>
        </p:spPr>
      </p:pic>
    </p:spTree>
    <p:extLst>
      <p:ext uri="{BB962C8B-B14F-4D97-AF65-F5344CB8AC3E}">
        <p14:creationId xmlns:p14="http://schemas.microsoft.com/office/powerpoint/2010/main" val="399388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6A9FE-C849-4807-AED7-9143C5F2475A}"/>
              </a:ext>
            </a:extLst>
          </p:cNvPr>
          <p:cNvSpPr>
            <a:spLocks noGrp="1"/>
          </p:cNvSpPr>
          <p:nvPr>
            <p:ph type="title"/>
          </p:nvPr>
        </p:nvSpPr>
        <p:spPr/>
        <p:txBody>
          <a:bodyPr/>
          <a:lstStyle/>
          <a:p>
            <a:pPr algn="ctr"/>
            <a:r>
              <a:rPr lang="en-US" dirty="0">
                <a:latin typeface="Viner Hand ITC" panose="03070502030502020203" pitchFamily="66" charset="0"/>
              </a:rPr>
              <a:t>ONCE UPON A TIME…</a:t>
            </a:r>
            <a:endParaRPr lang="en-US" dirty="0"/>
          </a:p>
        </p:txBody>
      </p:sp>
      <p:sp>
        <p:nvSpPr>
          <p:cNvPr id="3" name="Content Placeholder 2">
            <a:extLst>
              <a:ext uri="{FF2B5EF4-FFF2-40B4-BE49-F238E27FC236}">
                <a16:creationId xmlns:a16="http://schemas.microsoft.com/office/drawing/2014/main" id="{63026789-4254-4A61-8BE7-93A65A6AE532}"/>
              </a:ext>
            </a:extLst>
          </p:cNvPr>
          <p:cNvSpPr>
            <a:spLocks noGrp="1"/>
          </p:cNvSpPr>
          <p:nvPr>
            <p:ph idx="1"/>
          </p:nvPr>
        </p:nvSpPr>
        <p:spPr>
          <a:xfrm>
            <a:off x="838200" y="1868338"/>
            <a:ext cx="11085576" cy="4351338"/>
          </a:xfrm>
        </p:spPr>
        <p:txBody>
          <a:bodyPr>
            <a:normAutofit fontScale="92500"/>
          </a:bodyPr>
          <a:lstStyle/>
          <a:p>
            <a:pPr marL="0" indent="0">
              <a:buNone/>
            </a:pPr>
            <a:endParaRPr lang="en-US" b="1" dirty="0">
              <a:solidFill>
                <a:srgbClr val="0070C0"/>
              </a:solidFill>
            </a:endParaRPr>
          </a:p>
          <a:p>
            <a:pPr marL="0" indent="0">
              <a:buNone/>
            </a:pPr>
            <a:r>
              <a:rPr lang="en-US" sz="4000" dirty="0">
                <a:solidFill>
                  <a:srgbClr val="7030A0"/>
                </a:solidFill>
                <a:latin typeface="Arial Narrow" panose="020B0606020202030204" pitchFamily="34" charset="0"/>
              </a:rPr>
              <a:t>Once upon a time, there was an extremely </a:t>
            </a:r>
            <a:r>
              <a:rPr lang="en-US" sz="4000" b="1" dirty="0">
                <a:solidFill>
                  <a:srgbClr val="FF0000"/>
                </a:solidFill>
                <a:latin typeface="Arial Narrow" panose="020B0606020202030204" pitchFamily="34" charset="0"/>
              </a:rPr>
              <a:t>HAPPY </a:t>
            </a:r>
          </a:p>
          <a:p>
            <a:pPr marL="0" indent="0">
              <a:buNone/>
            </a:pPr>
            <a:r>
              <a:rPr lang="en-US" sz="4000" b="1" dirty="0">
                <a:solidFill>
                  <a:srgbClr val="0070C0"/>
                </a:solidFill>
                <a:latin typeface="Arial Narrow" panose="020B0606020202030204" pitchFamily="34" charset="0"/>
              </a:rPr>
              <a:t>LION </a:t>
            </a:r>
            <a:r>
              <a:rPr lang="en-US" sz="4000" dirty="0">
                <a:solidFill>
                  <a:srgbClr val="7030A0"/>
                </a:solidFill>
                <a:latin typeface="Arial Narrow" panose="020B0606020202030204" pitchFamily="34" charset="0"/>
              </a:rPr>
              <a:t>that </a:t>
            </a:r>
            <a:r>
              <a:rPr lang="en-US" sz="4000" b="1" dirty="0">
                <a:solidFill>
                  <a:srgbClr val="FF0000"/>
                </a:solidFill>
                <a:latin typeface="Arial Narrow" panose="020B0606020202030204" pitchFamily="34" charset="0"/>
              </a:rPr>
              <a:t>LOVED</a:t>
            </a:r>
            <a:r>
              <a:rPr lang="en-US" sz="4000" dirty="0">
                <a:solidFill>
                  <a:srgbClr val="7030A0"/>
                </a:solidFill>
                <a:latin typeface="Arial Narrow" panose="020B0606020202030204" pitchFamily="34" charset="0"/>
              </a:rPr>
              <a:t> to </a:t>
            </a:r>
            <a:r>
              <a:rPr lang="en-US" sz="4000" b="1" dirty="0">
                <a:solidFill>
                  <a:srgbClr val="0070C0"/>
                </a:solidFill>
                <a:latin typeface="Arial Narrow" panose="020B0606020202030204" pitchFamily="34" charset="0"/>
              </a:rPr>
              <a:t>SCARE </a:t>
            </a:r>
            <a:r>
              <a:rPr lang="en-US" sz="4000" b="1" dirty="0">
                <a:solidFill>
                  <a:srgbClr val="FF0000"/>
                </a:solidFill>
                <a:latin typeface="Arial Narrow" panose="020B0606020202030204" pitchFamily="34" charset="0"/>
              </a:rPr>
              <a:t>CARROTS </a:t>
            </a:r>
            <a:r>
              <a:rPr lang="en-US" sz="4000" dirty="0">
                <a:solidFill>
                  <a:srgbClr val="7030A0"/>
                </a:solidFill>
                <a:latin typeface="Arial Narrow" panose="020B0606020202030204" pitchFamily="34" charset="0"/>
              </a:rPr>
              <a:t>and </a:t>
            </a:r>
            <a:r>
              <a:rPr lang="en-US" sz="4000" b="1" dirty="0">
                <a:solidFill>
                  <a:srgbClr val="0070C0"/>
                </a:solidFill>
                <a:latin typeface="Arial Narrow" panose="020B0606020202030204" pitchFamily="34" charset="0"/>
              </a:rPr>
              <a:t>NEIGHBORS</a:t>
            </a:r>
            <a:r>
              <a:rPr lang="en-US" sz="4000" dirty="0">
                <a:solidFill>
                  <a:srgbClr val="7030A0"/>
                </a:solidFill>
                <a:latin typeface="Arial Narrow" panose="020B0606020202030204" pitchFamily="34" charset="0"/>
              </a:rPr>
              <a:t>.</a:t>
            </a:r>
          </a:p>
          <a:p>
            <a:pPr marL="0" indent="0">
              <a:buNone/>
            </a:pPr>
            <a:endParaRPr lang="en-US" sz="4000" dirty="0">
              <a:solidFill>
                <a:srgbClr val="7030A0"/>
              </a:solidFill>
              <a:latin typeface="Arial Narrow" panose="020B0606020202030204" pitchFamily="34" charset="0"/>
            </a:endParaRPr>
          </a:p>
          <a:p>
            <a:pPr marL="0" indent="0">
              <a:buNone/>
            </a:pPr>
            <a:endParaRPr lang="en-US" sz="4000" dirty="0">
              <a:solidFill>
                <a:srgbClr val="7030A0"/>
              </a:solidFill>
              <a:latin typeface="Arial Narrow" panose="020B0606020202030204" pitchFamily="34" charset="0"/>
            </a:endParaRPr>
          </a:p>
          <a:p>
            <a:pPr marL="0" indent="0">
              <a:buNone/>
            </a:pPr>
            <a:r>
              <a:rPr lang="en-US" sz="4000" dirty="0">
                <a:solidFill>
                  <a:srgbClr val="7030A0"/>
                </a:solidFill>
                <a:latin typeface="Arial Narrow" panose="020B0606020202030204" pitchFamily="34" charset="0"/>
              </a:rPr>
              <a:t>Once upon a time, there was an extremely </a:t>
            </a:r>
            <a:r>
              <a:rPr lang="en-US" sz="4000" b="1" dirty="0">
                <a:solidFill>
                  <a:srgbClr val="0070C0"/>
                </a:solidFill>
                <a:latin typeface="Arial Narrow" panose="020B0606020202030204" pitchFamily="34" charset="0"/>
              </a:rPr>
              <a:t>SNEAKY</a:t>
            </a:r>
            <a:r>
              <a:rPr lang="en-US" sz="4000" b="1" dirty="0">
                <a:solidFill>
                  <a:srgbClr val="FF0000"/>
                </a:solidFill>
                <a:latin typeface="Arial Narrow" panose="020B0606020202030204" pitchFamily="34" charset="0"/>
              </a:rPr>
              <a:t> </a:t>
            </a:r>
          </a:p>
          <a:p>
            <a:pPr marL="0" indent="0">
              <a:buNone/>
            </a:pPr>
            <a:r>
              <a:rPr lang="en-US" sz="4000" b="1" dirty="0">
                <a:solidFill>
                  <a:srgbClr val="FF0000"/>
                </a:solidFill>
                <a:latin typeface="Arial Narrow" panose="020B0606020202030204" pitchFamily="34" charset="0"/>
              </a:rPr>
              <a:t>RABBIT</a:t>
            </a:r>
            <a:r>
              <a:rPr lang="en-US" sz="4000" b="1" dirty="0">
                <a:solidFill>
                  <a:srgbClr val="0070C0"/>
                </a:solidFill>
                <a:latin typeface="Arial Narrow" panose="020B0606020202030204" pitchFamily="34" charset="0"/>
              </a:rPr>
              <a:t> </a:t>
            </a:r>
            <a:r>
              <a:rPr lang="en-US" sz="4000" dirty="0">
                <a:solidFill>
                  <a:srgbClr val="7030A0"/>
                </a:solidFill>
                <a:latin typeface="Arial Narrow" panose="020B0606020202030204" pitchFamily="34" charset="0"/>
              </a:rPr>
              <a:t>that </a:t>
            </a:r>
            <a:r>
              <a:rPr lang="en-US" sz="4000" b="1" dirty="0">
                <a:solidFill>
                  <a:srgbClr val="0070C0"/>
                </a:solidFill>
                <a:latin typeface="Arial Narrow" panose="020B0606020202030204" pitchFamily="34" charset="0"/>
              </a:rPr>
              <a:t>ROARED</a:t>
            </a:r>
            <a:r>
              <a:rPr lang="en-US" sz="4000" dirty="0">
                <a:solidFill>
                  <a:srgbClr val="7030A0"/>
                </a:solidFill>
                <a:latin typeface="Arial Narrow" panose="020B0606020202030204" pitchFamily="34" charset="0"/>
              </a:rPr>
              <a:t> to </a:t>
            </a:r>
            <a:r>
              <a:rPr lang="en-US" sz="4000" b="1" dirty="0">
                <a:solidFill>
                  <a:srgbClr val="FF0000"/>
                </a:solidFill>
                <a:latin typeface="Arial Narrow" panose="020B0606020202030204" pitchFamily="34" charset="0"/>
              </a:rPr>
              <a:t>EAT</a:t>
            </a:r>
            <a:r>
              <a:rPr lang="en-US" sz="4000" b="1" dirty="0">
                <a:solidFill>
                  <a:srgbClr val="0070C0"/>
                </a:solidFill>
                <a:latin typeface="Arial Narrow" panose="020B0606020202030204" pitchFamily="34" charset="0"/>
              </a:rPr>
              <a:t> FRIENDS</a:t>
            </a:r>
            <a:r>
              <a:rPr lang="en-US" sz="4000" b="1" dirty="0">
                <a:solidFill>
                  <a:srgbClr val="FF0000"/>
                </a:solidFill>
                <a:latin typeface="Arial Narrow" panose="020B0606020202030204" pitchFamily="34" charset="0"/>
              </a:rPr>
              <a:t> </a:t>
            </a:r>
            <a:r>
              <a:rPr lang="en-US" sz="4000" dirty="0">
                <a:solidFill>
                  <a:srgbClr val="7030A0"/>
                </a:solidFill>
                <a:latin typeface="Arial Narrow" panose="020B0606020202030204" pitchFamily="34" charset="0"/>
              </a:rPr>
              <a:t>and </a:t>
            </a:r>
            <a:r>
              <a:rPr lang="en-US" sz="4000" b="1" dirty="0">
                <a:solidFill>
                  <a:srgbClr val="FF0000"/>
                </a:solidFill>
                <a:latin typeface="Arial Narrow" panose="020B0606020202030204" pitchFamily="34" charset="0"/>
              </a:rPr>
              <a:t>BANANAS</a:t>
            </a:r>
            <a:r>
              <a:rPr lang="en-US" sz="4000" dirty="0">
                <a:solidFill>
                  <a:srgbClr val="7030A0"/>
                </a:solidFill>
                <a:latin typeface="Arial Narrow" panose="020B0606020202030204" pitchFamily="34" charset="0"/>
              </a:rPr>
              <a:t>.</a:t>
            </a:r>
            <a:endParaRPr lang="en-US" dirty="0">
              <a:solidFill>
                <a:srgbClr val="7030A0"/>
              </a:solidFill>
              <a:latin typeface="Arial Narrow" panose="020B0606020202030204" pitchFamily="34" charset="0"/>
            </a:endParaRPr>
          </a:p>
          <a:p>
            <a:pPr marL="0" indent="0">
              <a:buNone/>
            </a:pPr>
            <a:endParaRPr lang="en-US" dirty="0"/>
          </a:p>
        </p:txBody>
      </p:sp>
      <p:pic>
        <p:nvPicPr>
          <p:cNvPr id="5" name="Picture 4">
            <a:extLst>
              <a:ext uri="{FF2B5EF4-FFF2-40B4-BE49-F238E27FC236}">
                <a16:creationId xmlns:a16="http://schemas.microsoft.com/office/drawing/2014/main" id="{D2006BD8-C453-4D32-BC85-091379EF8E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224" y="1593273"/>
            <a:ext cx="799314" cy="716626"/>
          </a:xfrm>
          <a:prstGeom prst="rect">
            <a:avLst/>
          </a:prstGeom>
        </p:spPr>
      </p:pic>
      <p:pic>
        <p:nvPicPr>
          <p:cNvPr id="7" name="Picture 6">
            <a:extLst>
              <a:ext uri="{FF2B5EF4-FFF2-40B4-BE49-F238E27FC236}">
                <a16:creationId xmlns:a16="http://schemas.microsoft.com/office/drawing/2014/main" id="{C84C5BB4-AAC9-4362-986E-8F2E9A62C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224" y="4189789"/>
            <a:ext cx="799314" cy="716626"/>
          </a:xfrm>
          <a:prstGeom prst="rect">
            <a:avLst/>
          </a:prstGeom>
        </p:spPr>
      </p:pic>
    </p:spTree>
    <p:extLst>
      <p:ext uri="{BB962C8B-B14F-4D97-AF65-F5344CB8AC3E}">
        <p14:creationId xmlns:p14="http://schemas.microsoft.com/office/powerpoint/2010/main" val="3070338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3F3C-3EB0-4174-9AA7-B80C84856D64}"/>
              </a:ext>
            </a:extLst>
          </p:cNvPr>
          <p:cNvSpPr>
            <a:spLocks noGrp="1"/>
          </p:cNvSpPr>
          <p:nvPr>
            <p:ph type="title"/>
          </p:nvPr>
        </p:nvSpPr>
        <p:spPr>
          <a:xfrm>
            <a:off x="838200" y="-183515"/>
            <a:ext cx="10515600" cy="1325563"/>
          </a:xfrm>
        </p:spPr>
        <p:txBody>
          <a:bodyPr/>
          <a:lstStyle/>
          <a:p>
            <a:pPr algn="ctr"/>
            <a:r>
              <a:rPr lang="en-US" b="1" dirty="0">
                <a:solidFill>
                  <a:srgbClr val="7030A0"/>
                </a:solidFill>
                <a:latin typeface="Arial Black" panose="020B0A04020102020204" pitchFamily="34" charset="0"/>
              </a:rPr>
              <a:t>Can </a:t>
            </a:r>
            <a:r>
              <a:rPr lang="en-US" b="1" u="sng" dirty="0">
                <a:solidFill>
                  <a:srgbClr val="7030A0"/>
                </a:solidFill>
                <a:latin typeface="Arial Black" panose="020B0A04020102020204" pitchFamily="34" charset="0"/>
              </a:rPr>
              <a:t>you</a:t>
            </a:r>
            <a:r>
              <a:rPr lang="en-US" b="1" dirty="0">
                <a:solidFill>
                  <a:srgbClr val="7030A0"/>
                </a:solidFill>
                <a:latin typeface="Arial Black" panose="020B0A04020102020204" pitchFamily="34" charset="0"/>
              </a:rPr>
              <a:t> do better?</a:t>
            </a:r>
          </a:p>
        </p:txBody>
      </p:sp>
      <p:sp>
        <p:nvSpPr>
          <p:cNvPr id="3" name="Content Placeholder 2">
            <a:extLst>
              <a:ext uri="{FF2B5EF4-FFF2-40B4-BE49-F238E27FC236}">
                <a16:creationId xmlns:a16="http://schemas.microsoft.com/office/drawing/2014/main" id="{2B4B1730-A745-4813-9F1F-B1EF24AF536D}"/>
              </a:ext>
            </a:extLst>
          </p:cNvPr>
          <p:cNvSpPr>
            <a:spLocks noGrp="1"/>
          </p:cNvSpPr>
          <p:nvPr>
            <p:ph idx="1"/>
          </p:nvPr>
        </p:nvSpPr>
        <p:spPr>
          <a:xfrm>
            <a:off x="838200" y="1010857"/>
            <a:ext cx="10515600" cy="5489575"/>
          </a:xfrm>
        </p:spPr>
        <p:txBody>
          <a:bodyPr>
            <a:normAutofit/>
          </a:bodyPr>
          <a:lstStyle/>
          <a:p>
            <a:pPr marL="0" indent="0" algn="ctr">
              <a:buNone/>
            </a:pPr>
            <a:r>
              <a:rPr lang="en-US" sz="4000" dirty="0">
                <a:solidFill>
                  <a:srgbClr val="7030A0"/>
                </a:solidFill>
              </a:rPr>
              <a:t>Can you win the</a:t>
            </a:r>
          </a:p>
          <a:p>
            <a:pPr marL="0" indent="0" algn="ctr">
              <a:buNone/>
            </a:pPr>
            <a:r>
              <a:rPr lang="en-US" sz="4000" dirty="0">
                <a:solidFill>
                  <a:srgbClr val="7030A0"/>
                </a:solidFill>
              </a:rPr>
              <a:t>best awkward sentence mutation contest?</a:t>
            </a:r>
          </a:p>
          <a:p>
            <a:pPr marL="0" indent="0" algn="ctr">
              <a:buNone/>
            </a:pPr>
            <a:endParaRPr lang="en-US" sz="4000" dirty="0">
              <a:solidFill>
                <a:srgbClr val="7030A0"/>
              </a:solidFill>
            </a:endParaRPr>
          </a:p>
          <a:p>
            <a:pPr marL="742950" indent="-742950" algn="ctr">
              <a:buAutoNum type="arabicPeriod"/>
            </a:pPr>
            <a:r>
              <a:rPr lang="en-US" sz="3200" dirty="0">
                <a:solidFill>
                  <a:srgbClr val="7030A0"/>
                </a:solidFill>
              </a:rPr>
              <a:t>FILL in the one sentence:</a:t>
            </a:r>
          </a:p>
          <a:p>
            <a:pPr marL="742950" indent="-742950" algn="ctr">
              <a:buAutoNum type="arabicPeriod"/>
            </a:pPr>
            <a:endParaRPr lang="en-US" sz="3200" dirty="0">
              <a:solidFill>
                <a:srgbClr val="7030A0"/>
              </a:solidFill>
            </a:endParaRPr>
          </a:p>
          <a:p>
            <a:pPr marL="0" indent="0" algn="ctr">
              <a:buNone/>
            </a:pPr>
            <a:r>
              <a:rPr lang="en-US" dirty="0"/>
              <a:t>Once upon a time, there was a ____that ____ the _____ for _____.</a:t>
            </a:r>
          </a:p>
          <a:p>
            <a:pPr marL="0" indent="0" algn="ctr">
              <a:buNone/>
            </a:pPr>
            <a:endParaRPr lang="en-US" sz="2000" dirty="0"/>
          </a:p>
          <a:p>
            <a:pPr marL="742950" indent="-742950" algn="ctr">
              <a:buAutoNum type="arabicPeriod"/>
            </a:pPr>
            <a:endParaRPr lang="en-US" sz="4000" dirty="0">
              <a:solidFill>
                <a:srgbClr val="7030A0"/>
              </a:solidFill>
            </a:endParaRPr>
          </a:p>
          <a:p>
            <a:pPr marL="0" indent="0" algn="ctr">
              <a:buNone/>
            </a:pPr>
            <a:endParaRPr lang="en-US" sz="4000" dirty="0"/>
          </a:p>
        </p:txBody>
      </p:sp>
    </p:spTree>
    <p:extLst>
      <p:ext uri="{BB962C8B-B14F-4D97-AF65-F5344CB8AC3E}">
        <p14:creationId xmlns:p14="http://schemas.microsoft.com/office/powerpoint/2010/main" val="1180296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3F3C-3EB0-4174-9AA7-B80C84856D64}"/>
              </a:ext>
            </a:extLst>
          </p:cNvPr>
          <p:cNvSpPr>
            <a:spLocks noGrp="1"/>
          </p:cNvSpPr>
          <p:nvPr>
            <p:ph type="title"/>
          </p:nvPr>
        </p:nvSpPr>
        <p:spPr>
          <a:xfrm>
            <a:off x="838200" y="-183515"/>
            <a:ext cx="10515600" cy="1325563"/>
          </a:xfrm>
        </p:spPr>
        <p:txBody>
          <a:bodyPr/>
          <a:lstStyle/>
          <a:p>
            <a:pPr algn="ctr"/>
            <a:r>
              <a:rPr lang="en-US" b="1" dirty="0">
                <a:solidFill>
                  <a:srgbClr val="7030A0"/>
                </a:solidFill>
                <a:latin typeface="Arial Black" panose="020B0A04020102020204" pitchFamily="34" charset="0"/>
              </a:rPr>
              <a:t>Can </a:t>
            </a:r>
            <a:r>
              <a:rPr lang="en-US" b="1" u="sng" dirty="0">
                <a:solidFill>
                  <a:srgbClr val="7030A0"/>
                </a:solidFill>
                <a:latin typeface="Arial Black" panose="020B0A04020102020204" pitchFamily="34" charset="0"/>
              </a:rPr>
              <a:t>you</a:t>
            </a:r>
            <a:r>
              <a:rPr lang="en-US" b="1" dirty="0">
                <a:solidFill>
                  <a:srgbClr val="7030A0"/>
                </a:solidFill>
                <a:latin typeface="Arial Black" panose="020B0A04020102020204" pitchFamily="34" charset="0"/>
              </a:rPr>
              <a:t> do better?</a:t>
            </a:r>
          </a:p>
        </p:txBody>
      </p:sp>
      <p:sp>
        <p:nvSpPr>
          <p:cNvPr id="3" name="Content Placeholder 2">
            <a:extLst>
              <a:ext uri="{FF2B5EF4-FFF2-40B4-BE49-F238E27FC236}">
                <a16:creationId xmlns:a16="http://schemas.microsoft.com/office/drawing/2014/main" id="{2B4B1730-A745-4813-9F1F-B1EF24AF536D}"/>
              </a:ext>
            </a:extLst>
          </p:cNvPr>
          <p:cNvSpPr>
            <a:spLocks noGrp="1"/>
          </p:cNvSpPr>
          <p:nvPr>
            <p:ph idx="1"/>
          </p:nvPr>
        </p:nvSpPr>
        <p:spPr>
          <a:xfrm>
            <a:off x="-342900" y="1010857"/>
            <a:ext cx="12915900" cy="5489575"/>
          </a:xfrm>
        </p:spPr>
        <p:txBody>
          <a:bodyPr>
            <a:normAutofit/>
          </a:bodyPr>
          <a:lstStyle/>
          <a:p>
            <a:pPr marL="0" indent="0" algn="ctr">
              <a:buNone/>
            </a:pPr>
            <a:r>
              <a:rPr lang="en-US" sz="4000" dirty="0">
                <a:solidFill>
                  <a:srgbClr val="7030A0"/>
                </a:solidFill>
              </a:rPr>
              <a:t>Can you win the</a:t>
            </a:r>
          </a:p>
          <a:p>
            <a:pPr marL="0" indent="0" algn="ctr">
              <a:buNone/>
            </a:pPr>
            <a:r>
              <a:rPr lang="en-US" sz="4000" dirty="0">
                <a:solidFill>
                  <a:srgbClr val="7030A0"/>
                </a:solidFill>
              </a:rPr>
              <a:t>best awkward sentence mutation contest?</a:t>
            </a:r>
          </a:p>
          <a:p>
            <a:pPr marL="0" indent="0" algn="ctr">
              <a:buNone/>
            </a:pPr>
            <a:endParaRPr lang="en-US" sz="4000" dirty="0">
              <a:solidFill>
                <a:srgbClr val="7030A0"/>
              </a:solidFill>
            </a:endParaRPr>
          </a:p>
          <a:p>
            <a:pPr marL="0" indent="0" algn="ctr">
              <a:buNone/>
            </a:pPr>
            <a:r>
              <a:rPr lang="en-US" sz="3200" dirty="0">
                <a:solidFill>
                  <a:srgbClr val="7030A0"/>
                </a:solidFill>
              </a:rPr>
              <a:t>2. Choose second sentence from a friend (in the chat box)</a:t>
            </a:r>
          </a:p>
          <a:p>
            <a:pPr marL="742950" indent="-742950" algn="ctr">
              <a:buAutoNum type="arabicPeriod"/>
            </a:pPr>
            <a:endParaRPr lang="en-US" sz="3200" dirty="0">
              <a:solidFill>
                <a:srgbClr val="7030A0"/>
              </a:solidFill>
            </a:endParaRPr>
          </a:p>
          <a:p>
            <a:pPr marL="0" indent="0" algn="ctr">
              <a:buNone/>
            </a:pPr>
            <a:r>
              <a:rPr lang="en-US" sz="3200" dirty="0"/>
              <a:t>Once upon a time, there was a ____that ____ the _____ for _____.</a:t>
            </a:r>
          </a:p>
          <a:p>
            <a:pPr marL="0" indent="0" algn="ctr">
              <a:buNone/>
            </a:pPr>
            <a:endParaRPr lang="en-US" sz="2000" dirty="0"/>
          </a:p>
          <a:p>
            <a:pPr marL="742950" indent="-742950" algn="ctr">
              <a:buAutoNum type="arabicPeriod"/>
            </a:pPr>
            <a:endParaRPr lang="en-US" sz="4000" dirty="0">
              <a:solidFill>
                <a:srgbClr val="7030A0"/>
              </a:solidFill>
            </a:endParaRPr>
          </a:p>
          <a:p>
            <a:pPr marL="0" indent="0" algn="ctr">
              <a:buNone/>
            </a:pPr>
            <a:endParaRPr lang="en-US" sz="4000" dirty="0"/>
          </a:p>
        </p:txBody>
      </p:sp>
    </p:spTree>
    <p:extLst>
      <p:ext uri="{BB962C8B-B14F-4D97-AF65-F5344CB8AC3E}">
        <p14:creationId xmlns:p14="http://schemas.microsoft.com/office/powerpoint/2010/main" val="2467032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D11A1A-C0F3-88F5-057B-D943B97F7F5A}"/>
              </a:ext>
            </a:extLst>
          </p:cNvPr>
          <p:cNvSpPr>
            <a:spLocks noGrp="1"/>
          </p:cNvSpPr>
          <p:nvPr>
            <p:ph type="title"/>
          </p:nvPr>
        </p:nvSpPr>
        <p:spPr>
          <a:xfrm>
            <a:off x="370662" y="326968"/>
            <a:ext cx="10515600" cy="2495471"/>
          </a:xfrm>
        </p:spPr>
        <p:txBody>
          <a:bodyPr>
            <a:normAutofit fontScale="90000"/>
          </a:bodyPr>
          <a:lstStyle/>
          <a:p>
            <a:pPr>
              <a:lnSpc>
                <a:spcPct val="150000"/>
              </a:lnSpc>
            </a:pPr>
            <a:r>
              <a:rPr lang="en-GB" dirty="0">
                <a:latin typeface="+mn-lt"/>
              </a:rPr>
              <a:t>Remember:</a:t>
            </a:r>
            <a:br>
              <a:rPr lang="en-GB" dirty="0">
                <a:latin typeface="+mn-lt"/>
              </a:rPr>
            </a:br>
            <a:r>
              <a:rPr lang="en-GB" dirty="0">
                <a:latin typeface="+mn-lt"/>
              </a:rPr>
              <a:t>1) Mutations can happen by </a:t>
            </a:r>
            <a:r>
              <a:rPr lang="en-GB" b="1" dirty="0">
                <a:latin typeface="+mn-lt"/>
              </a:rPr>
              <a:t>accident</a:t>
            </a:r>
            <a:br>
              <a:rPr lang="en-GB" dirty="0">
                <a:latin typeface="+mn-lt"/>
              </a:rPr>
            </a:br>
            <a:r>
              <a:rPr lang="en-GB" dirty="0">
                <a:latin typeface="+mn-lt"/>
              </a:rPr>
              <a:t>2) Viruses can combine to make a </a:t>
            </a:r>
            <a:r>
              <a:rPr lang="en-GB" b="1" dirty="0">
                <a:solidFill>
                  <a:srgbClr val="7030A0"/>
                </a:solidFill>
                <a:latin typeface="+mn-lt"/>
              </a:rPr>
              <a:t>new virus</a:t>
            </a:r>
            <a:endParaRPr lang="en-GB" dirty="0">
              <a:solidFill>
                <a:srgbClr val="7030A0"/>
              </a:solidFill>
              <a:latin typeface="+mn-lt"/>
            </a:endParaRPr>
          </a:p>
        </p:txBody>
      </p:sp>
      <p:pic>
        <p:nvPicPr>
          <p:cNvPr id="9" name="Picture 8" descr="A close up of a logo&#10;&#10;Description automatically generated">
            <a:extLst>
              <a:ext uri="{FF2B5EF4-FFF2-40B4-BE49-F238E27FC236}">
                <a16:creationId xmlns:a16="http://schemas.microsoft.com/office/drawing/2014/main" id="{284EF3E6-3C80-F5F2-BCAC-6BB2DFDD2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4731" y="3429000"/>
            <a:ext cx="1181265" cy="1162212"/>
          </a:xfrm>
          <a:prstGeom prst="rect">
            <a:avLst/>
          </a:prstGeom>
        </p:spPr>
      </p:pic>
      <p:pic>
        <p:nvPicPr>
          <p:cNvPr id="10" name="Picture 9" descr="A close up of a logo&#10;&#10;Description automatically generated">
            <a:extLst>
              <a:ext uri="{FF2B5EF4-FFF2-40B4-BE49-F238E27FC236}">
                <a16:creationId xmlns:a16="http://schemas.microsoft.com/office/drawing/2014/main" id="{A1657C2A-2947-B4FF-EB03-8DED7668CE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3220" y="3429000"/>
            <a:ext cx="1171739" cy="1143160"/>
          </a:xfrm>
          <a:prstGeom prst="rect">
            <a:avLst/>
          </a:prstGeom>
        </p:spPr>
      </p:pic>
      <p:pic>
        <p:nvPicPr>
          <p:cNvPr id="11" name="Picture 10">
            <a:extLst>
              <a:ext uri="{FF2B5EF4-FFF2-40B4-BE49-F238E27FC236}">
                <a16:creationId xmlns:a16="http://schemas.microsoft.com/office/drawing/2014/main" id="{47DC92B5-8163-3680-93C0-FDF446CCEC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5341" y="5294958"/>
            <a:ext cx="1381318" cy="1238423"/>
          </a:xfrm>
          <a:prstGeom prst="rect">
            <a:avLst/>
          </a:prstGeom>
        </p:spPr>
      </p:pic>
      <p:sp>
        <p:nvSpPr>
          <p:cNvPr id="12" name="Plus Sign 64">
            <a:extLst>
              <a:ext uri="{FF2B5EF4-FFF2-40B4-BE49-F238E27FC236}">
                <a16:creationId xmlns:a16="http://schemas.microsoft.com/office/drawing/2014/main" id="{5F51C44C-485C-499E-9498-F0D6128E8E2D}"/>
              </a:ext>
            </a:extLst>
          </p:cNvPr>
          <p:cNvSpPr/>
          <p:nvPr/>
        </p:nvSpPr>
        <p:spPr>
          <a:xfrm>
            <a:off x="5628462" y="3475277"/>
            <a:ext cx="935076" cy="1041983"/>
          </a:xfrm>
          <a:prstGeom prst="mathPlu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a:extLst>
              <a:ext uri="{FF2B5EF4-FFF2-40B4-BE49-F238E27FC236}">
                <a16:creationId xmlns:a16="http://schemas.microsoft.com/office/drawing/2014/main" id="{34376C2C-5462-1BB2-256B-882972F7E174}"/>
              </a:ext>
            </a:extLst>
          </p:cNvPr>
          <p:cNvCxnSpPr>
            <a:cxnSpLocks/>
          </p:cNvCxnSpPr>
          <p:nvPr/>
        </p:nvCxnSpPr>
        <p:spPr>
          <a:xfrm flipH="1">
            <a:off x="7039472" y="4636015"/>
            <a:ext cx="823748" cy="58229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7DAA63F-E5F4-D833-1F3C-DBA7524211EE}"/>
              </a:ext>
            </a:extLst>
          </p:cNvPr>
          <p:cNvCxnSpPr/>
          <p:nvPr/>
        </p:nvCxnSpPr>
        <p:spPr>
          <a:xfrm>
            <a:off x="4609238" y="4653323"/>
            <a:ext cx="822690" cy="62049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067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84CE2-5CF0-A8C8-1E9C-31FC8E25F5C7}"/>
              </a:ext>
            </a:extLst>
          </p:cNvPr>
          <p:cNvSpPr>
            <a:spLocks noGrp="1"/>
          </p:cNvSpPr>
          <p:nvPr>
            <p:ph type="title"/>
          </p:nvPr>
        </p:nvSpPr>
        <p:spPr>
          <a:xfrm>
            <a:off x="838200" y="3142736"/>
            <a:ext cx="10515600" cy="1325563"/>
          </a:xfrm>
        </p:spPr>
        <p:txBody>
          <a:bodyPr/>
          <a:lstStyle/>
          <a:p>
            <a:pPr algn="ctr"/>
            <a:r>
              <a:rPr lang="en-US" dirty="0"/>
              <a:t>Any questions?</a:t>
            </a:r>
          </a:p>
        </p:txBody>
      </p:sp>
      <p:sp>
        <p:nvSpPr>
          <p:cNvPr id="3" name="Content Placeholder 2">
            <a:extLst>
              <a:ext uri="{FF2B5EF4-FFF2-40B4-BE49-F238E27FC236}">
                <a16:creationId xmlns:a16="http://schemas.microsoft.com/office/drawing/2014/main" id="{5CC0F767-AE95-9EFE-E9DB-C69736C6A971}"/>
              </a:ext>
            </a:extLst>
          </p:cNvPr>
          <p:cNvSpPr>
            <a:spLocks noGrp="1"/>
          </p:cNvSpPr>
          <p:nvPr>
            <p:ph idx="1"/>
          </p:nvPr>
        </p:nvSpPr>
        <p:spPr/>
        <p:txBody>
          <a:bodyPr/>
          <a:lstStyle/>
          <a:p>
            <a:pPr marL="0" indent="0">
              <a:buNone/>
            </a:pPr>
            <a:r>
              <a:rPr lang="en-US" dirty="0"/>
              <a:t> </a:t>
            </a:r>
          </a:p>
        </p:txBody>
      </p:sp>
      <p:sp>
        <p:nvSpPr>
          <p:cNvPr id="4" name="Title 1">
            <a:extLst>
              <a:ext uri="{FF2B5EF4-FFF2-40B4-BE49-F238E27FC236}">
                <a16:creationId xmlns:a16="http://schemas.microsoft.com/office/drawing/2014/main" id="{6D5EFE16-2885-0762-FC3D-4AD2FF6E3829}"/>
              </a:ext>
            </a:extLst>
          </p:cNvPr>
          <p:cNvSpPr txBox="1">
            <a:spLocks/>
          </p:cNvSpPr>
          <p:nvPr/>
        </p:nvSpPr>
        <p:spPr>
          <a:xfrm>
            <a:off x="838200" y="235963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Let’s pause here and ask you….</a:t>
            </a:r>
          </a:p>
        </p:txBody>
      </p:sp>
    </p:spTree>
    <p:extLst>
      <p:ext uri="{BB962C8B-B14F-4D97-AF65-F5344CB8AC3E}">
        <p14:creationId xmlns:p14="http://schemas.microsoft.com/office/powerpoint/2010/main" val="1419917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4204B-5FC0-1E4A-9B01-97AD0E166FBB}"/>
              </a:ext>
            </a:extLst>
          </p:cNvPr>
          <p:cNvSpPr>
            <a:spLocks noGrp="1"/>
          </p:cNvSpPr>
          <p:nvPr>
            <p:ph type="title"/>
          </p:nvPr>
        </p:nvSpPr>
        <p:spPr/>
        <p:txBody>
          <a:bodyPr/>
          <a:lstStyle/>
          <a:p>
            <a:pPr algn="ctr"/>
            <a:r>
              <a:rPr lang="en-US" b="1" u="sng" dirty="0">
                <a:solidFill>
                  <a:srgbClr val="0070C0"/>
                </a:solidFill>
              </a:rPr>
              <a:t>Introducing the </a:t>
            </a:r>
            <a:r>
              <a:rPr lang="en-US" b="1" i="1" u="sng" dirty="0">
                <a:solidFill>
                  <a:srgbClr val="0070C0"/>
                </a:solidFill>
                <a:latin typeface="Bauhaus 93" pitchFamily="82" charset="77"/>
              </a:rPr>
              <a:t>One Health Approach</a:t>
            </a:r>
            <a:endParaRPr lang="en-US" b="1" u="sng" dirty="0">
              <a:solidFill>
                <a:srgbClr val="0070C0"/>
              </a:solidFill>
            </a:endParaRPr>
          </a:p>
        </p:txBody>
      </p:sp>
      <p:sp>
        <p:nvSpPr>
          <p:cNvPr id="3" name="Content Placeholder 2">
            <a:extLst>
              <a:ext uri="{FF2B5EF4-FFF2-40B4-BE49-F238E27FC236}">
                <a16:creationId xmlns:a16="http://schemas.microsoft.com/office/drawing/2014/main" id="{90AC4847-EFE2-494A-BD44-417CF68DD202}"/>
              </a:ext>
            </a:extLst>
          </p:cNvPr>
          <p:cNvSpPr>
            <a:spLocks noGrp="1"/>
          </p:cNvSpPr>
          <p:nvPr>
            <p:ph idx="1"/>
          </p:nvPr>
        </p:nvSpPr>
        <p:spPr>
          <a:xfrm>
            <a:off x="838200" y="4135114"/>
            <a:ext cx="10515600" cy="4351338"/>
          </a:xfrm>
        </p:spPr>
        <p:txBody>
          <a:bodyPr/>
          <a:lstStyle/>
          <a:p>
            <a:pPr marL="0" indent="0">
              <a:buNone/>
            </a:pPr>
            <a:endParaRPr lang="en-US" dirty="0"/>
          </a:p>
          <a:p>
            <a:pPr marL="0" indent="0">
              <a:buNone/>
            </a:pPr>
            <a:endParaRPr lang="en-US" dirty="0"/>
          </a:p>
          <a:p>
            <a:pPr marL="0" indent="0" algn="ctr">
              <a:buNone/>
            </a:pPr>
            <a:r>
              <a:rPr lang="en-US" sz="7200" b="1" dirty="0">
                <a:solidFill>
                  <a:srgbClr val="C00000"/>
                </a:solidFill>
              </a:rPr>
              <a:t>TEAM</a:t>
            </a:r>
            <a:r>
              <a:rPr lang="en-US" sz="7200" b="1" dirty="0">
                <a:solidFill>
                  <a:srgbClr val="7030A0"/>
                </a:solidFill>
              </a:rPr>
              <a:t>WORK</a:t>
            </a:r>
            <a:r>
              <a:rPr lang="en-US" sz="7200" b="1" dirty="0">
                <a:solidFill>
                  <a:srgbClr val="00B050"/>
                </a:solidFill>
              </a:rPr>
              <a:t>!</a:t>
            </a:r>
          </a:p>
          <a:p>
            <a:pPr marL="0" indent="0" algn="ctr">
              <a:buNone/>
            </a:pPr>
            <a:endParaRPr lang="en-US" sz="7200" b="1" dirty="0">
              <a:solidFill>
                <a:srgbClr val="00B050"/>
              </a:solidFill>
            </a:endParaRPr>
          </a:p>
        </p:txBody>
      </p:sp>
      <p:sp>
        <p:nvSpPr>
          <p:cNvPr id="4" name="Donut 3">
            <a:extLst>
              <a:ext uri="{FF2B5EF4-FFF2-40B4-BE49-F238E27FC236}">
                <a16:creationId xmlns:a16="http://schemas.microsoft.com/office/drawing/2014/main" id="{4FC15B3E-FCE7-9648-B087-8449AF148A36}"/>
              </a:ext>
            </a:extLst>
          </p:cNvPr>
          <p:cNvSpPr/>
          <p:nvPr/>
        </p:nvSpPr>
        <p:spPr>
          <a:xfrm>
            <a:off x="2615609" y="3742660"/>
            <a:ext cx="0" cy="2103120"/>
          </a:xfrm>
          <a:prstGeom prst="donut">
            <a:avLst/>
          </a:prstGeom>
          <a:solidFill>
            <a:srgbClr val="C00000"/>
          </a:solidFill>
          <a:ln w="6350" cmpd="dbl">
            <a:solidFill>
              <a:schemeClr val="accent1">
                <a:shade val="50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5" name="Content Placeholder 3">
            <a:extLst>
              <a:ext uri="{FF2B5EF4-FFF2-40B4-BE49-F238E27FC236}">
                <a16:creationId xmlns:a16="http://schemas.microsoft.com/office/drawing/2014/main" id="{C5E84102-921E-6F41-BDDA-0B6AA74DEC1B}"/>
              </a:ext>
            </a:extLst>
          </p:cNvPr>
          <p:cNvPicPr>
            <a:picLocks noChangeAspect="1"/>
          </p:cNvPicPr>
          <p:nvPr/>
        </p:nvPicPr>
        <p:blipFill>
          <a:blip r:embed="rId3"/>
          <a:stretch>
            <a:fillRect/>
          </a:stretch>
        </p:blipFill>
        <p:spPr>
          <a:xfrm>
            <a:off x="4041411" y="2010995"/>
            <a:ext cx="3665040" cy="2783225"/>
          </a:xfrm>
          <a:prstGeom prst="rect">
            <a:avLst/>
          </a:prstGeom>
        </p:spPr>
      </p:pic>
    </p:spTree>
    <p:extLst>
      <p:ext uri="{BB962C8B-B14F-4D97-AF65-F5344CB8AC3E}">
        <p14:creationId xmlns:p14="http://schemas.microsoft.com/office/powerpoint/2010/main" val="19640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3151-2D5E-436B-A5F0-0C8ADF32176B}"/>
              </a:ext>
            </a:extLst>
          </p:cNvPr>
          <p:cNvSpPr>
            <a:spLocks noGrp="1"/>
          </p:cNvSpPr>
          <p:nvPr>
            <p:ph type="title"/>
          </p:nvPr>
        </p:nvSpPr>
        <p:spPr/>
        <p:txBody>
          <a:bodyPr/>
          <a:lstStyle/>
          <a:p>
            <a:pPr algn="ctr"/>
            <a:r>
              <a:rPr lang="en-US" b="1" dirty="0"/>
              <a:t>How can we </a:t>
            </a:r>
            <a:r>
              <a:rPr lang="en-US" b="1" dirty="0">
                <a:solidFill>
                  <a:srgbClr val="FF0000"/>
                </a:solidFill>
              </a:rPr>
              <a:t>protect ourselves </a:t>
            </a:r>
            <a:r>
              <a:rPr lang="en-US" b="1" dirty="0"/>
              <a:t>in the future?</a:t>
            </a:r>
            <a:endParaRPr lang="en-US" dirty="0"/>
          </a:p>
        </p:txBody>
      </p:sp>
      <p:sp>
        <p:nvSpPr>
          <p:cNvPr id="3" name="Content Placeholder 2">
            <a:extLst>
              <a:ext uri="{FF2B5EF4-FFF2-40B4-BE49-F238E27FC236}">
                <a16:creationId xmlns:a16="http://schemas.microsoft.com/office/drawing/2014/main" id="{17E6631B-C79D-482B-9449-2BA98463E918}"/>
              </a:ext>
            </a:extLst>
          </p:cNvPr>
          <p:cNvSpPr>
            <a:spLocks noGrp="1"/>
          </p:cNvSpPr>
          <p:nvPr>
            <p:ph idx="1"/>
          </p:nvPr>
        </p:nvSpPr>
        <p:spPr>
          <a:xfrm>
            <a:off x="838200" y="1559628"/>
            <a:ext cx="10515600" cy="4351338"/>
          </a:xfrm>
        </p:spPr>
        <p:txBody>
          <a:bodyPr>
            <a:normAutofit lnSpcReduction="10000"/>
          </a:bodyPr>
          <a:lstStyle/>
          <a:p>
            <a:pPr marL="60325" lvl="1" indent="60325">
              <a:buNone/>
            </a:pPr>
            <a:r>
              <a:rPr lang="en-US" sz="3500" b="1" dirty="0">
                <a:solidFill>
                  <a:srgbClr val="00B0F0"/>
                </a:solidFill>
              </a:rPr>
              <a:t>One Health: </a:t>
            </a:r>
            <a:r>
              <a:rPr lang="en-US" sz="3500" b="1" dirty="0">
                <a:solidFill>
                  <a:srgbClr val="00B050"/>
                </a:solidFill>
              </a:rPr>
              <a:t>Environmental health </a:t>
            </a:r>
            <a:r>
              <a:rPr lang="en-US" sz="3500" dirty="0"/>
              <a:t>and </a:t>
            </a:r>
            <a:r>
              <a:rPr lang="en-US" sz="3500" b="1" dirty="0">
                <a:solidFill>
                  <a:srgbClr val="7030A0"/>
                </a:solidFill>
              </a:rPr>
              <a:t>Animal health </a:t>
            </a:r>
            <a:r>
              <a:rPr lang="en-US" sz="3500" dirty="0"/>
              <a:t>and </a:t>
            </a:r>
            <a:r>
              <a:rPr lang="en-US" sz="3500" b="1" dirty="0">
                <a:solidFill>
                  <a:srgbClr val="FF0000"/>
                </a:solidFill>
              </a:rPr>
              <a:t>Human health</a:t>
            </a:r>
          </a:p>
          <a:p>
            <a:pPr marL="60325" lvl="1" indent="60325">
              <a:buNone/>
            </a:pPr>
            <a:endParaRPr lang="en-US" b="1" dirty="0"/>
          </a:p>
          <a:p>
            <a:pPr lvl="1"/>
            <a:r>
              <a:rPr lang="en-US" sz="3500" dirty="0"/>
              <a:t>Scientists (</a:t>
            </a:r>
            <a:r>
              <a:rPr lang="en-US" sz="3500" dirty="0">
                <a:solidFill>
                  <a:srgbClr val="FF0000"/>
                </a:solidFill>
              </a:rPr>
              <a:t>human</a:t>
            </a:r>
            <a:r>
              <a:rPr lang="en-US" sz="3500" dirty="0"/>
              <a:t> </a:t>
            </a:r>
            <a:r>
              <a:rPr lang="en-US" sz="3500" dirty="0">
                <a:solidFill>
                  <a:srgbClr val="FF0000"/>
                </a:solidFill>
              </a:rPr>
              <a:t>doctors</a:t>
            </a:r>
            <a:r>
              <a:rPr lang="en-US" sz="3500" dirty="0"/>
              <a:t>, </a:t>
            </a:r>
            <a:r>
              <a:rPr lang="en-US" sz="3500" dirty="0">
                <a:solidFill>
                  <a:srgbClr val="7030A0"/>
                </a:solidFill>
              </a:rPr>
              <a:t>veterinarians</a:t>
            </a:r>
            <a:r>
              <a:rPr lang="en-US" sz="3500" dirty="0"/>
              <a:t>, and other researchers) start working together to prevent </a:t>
            </a:r>
            <a:r>
              <a:rPr lang="en-US" sz="3500" dirty="0">
                <a:solidFill>
                  <a:srgbClr val="C00000"/>
                </a:solidFill>
              </a:rPr>
              <a:t>zoonotic disease </a:t>
            </a:r>
            <a:r>
              <a:rPr lang="en-US" sz="3500" dirty="0"/>
              <a:t>and other outbreaks!</a:t>
            </a:r>
          </a:p>
          <a:p>
            <a:pPr lvl="1"/>
            <a:r>
              <a:rPr lang="en-US" sz="3500" dirty="0"/>
              <a:t>Stay away from wild </a:t>
            </a:r>
            <a:r>
              <a:rPr lang="en-US" sz="3500" dirty="0">
                <a:solidFill>
                  <a:srgbClr val="7030A0"/>
                </a:solidFill>
              </a:rPr>
              <a:t>animals</a:t>
            </a:r>
          </a:p>
          <a:p>
            <a:pPr lvl="1"/>
            <a:r>
              <a:rPr lang="en-US" sz="3500" dirty="0"/>
              <a:t>Rebuild the </a:t>
            </a:r>
            <a:r>
              <a:rPr lang="en-US" sz="3500" dirty="0">
                <a:solidFill>
                  <a:srgbClr val="00B050"/>
                </a:solidFill>
              </a:rPr>
              <a:t>forests</a:t>
            </a:r>
            <a:r>
              <a:rPr lang="en-US" sz="3500" dirty="0"/>
              <a:t> and improve the health of the </a:t>
            </a:r>
            <a:r>
              <a:rPr lang="en-US" sz="3500" dirty="0">
                <a:solidFill>
                  <a:srgbClr val="00B050"/>
                </a:solidFill>
              </a:rPr>
              <a:t>environment</a:t>
            </a:r>
          </a:p>
          <a:p>
            <a:pPr marL="457200" lvl="1" indent="0">
              <a:buNone/>
            </a:pPr>
            <a:endParaRPr lang="en-US" sz="3500" dirty="0"/>
          </a:p>
          <a:p>
            <a:pPr lvl="1"/>
            <a:endParaRPr lang="en-US" sz="3500" dirty="0"/>
          </a:p>
          <a:p>
            <a:endParaRPr lang="en-US" dirty="0"/>
          </a:p>
        </p:txBody>
      </p:sp>
      <p:pic>
        <p:nvPicPr>
          <p:cNvPr id="5" name="Picture 4">
            <a:extLst>
              <a:ext uri="{FF2B5EF4-FFF2-40B4-BE49-F238E27FC236}">
                <a16:creationId xmlns:a16="http://schemas.microsoft.com/office/drawing/2014/main" id="{A037FA9E-DC15-41F1-8ED5-0FE601F5BDC4}"/>
              </a:ext>
            </a:extLst>
          </p:cNvPr>
          <p:cNvPicPr>
            <a:picLocks noChangeAspect="1"/>
          </p:cNvPicPr>
          <p:nvPr/>
        </p:nvPicPr>
        <p:blipFill>
          <a:blip r:embed="rId3"/>
          <a:stretch>
            <a:fillRect/>
          </a:stretch>
        </p:blipFill>
        <p:spPr>
          <a:xfrm>
            <a:off x="7929715" y="5437653"/>
            <a:ext cx="958666" cy="1325563"/>
          </a:xfrm>
          <a:prstGeom prst="rect">
            <a:avLst/>
          </a:prstGeom>
        </p:spPr>
      </p:pic>
      <p:pic>
        <p:nvPicPr>
          <p:cNvPr id="6" name="Picture 5">
            <a:extLst>
              <a:ext uri="{FF2B5EF4-FFF2-40B4-BE49-F238E27FC236}">
                <a16:creationId xmlns:a16="http://schemas.microsoft.com/office/drawing/2014/main" id="{87374835-9C09-4811-867A-F55EAA11453E}"/>
              </a:ext>
            </a:extLst>
          </p:cNvPr>
          <p:cNvPicPr>
            <a:picLocks noChangeAspect="1"/>
          </p:cNvPicPr>
          <p:nvPr/>
        </p:nvPicPr>
        <p:blipFill>
          <a:blip r:embed="rId4"/>
          <a:stretch>
            <a:fillRect/>
          </a:stretch>
        </p:blipFill>
        <p:spPr>
          <a:xfrm>
            <a:off x="9732070" y="5970235"/>
            <a:ext cx="868869" cy="570195"/>
          </a:xfrm>
          <a:prstGeom prst="rect">
            <a:avLst/>
          </a:prstGeom>
        </p:spPr>
      </p:pic>
      <p:pic>
        <p:nvPicPr>
          <p:cNvPr id="7" name="Picture 6">
            <a:extLst>
              <a:ext uri="{FF2B5EF4-FFF2-40B4-BE49-F238E27FC236}">
                <a16:creationId xmlns:a16="http://schemas.microsoft.com/office/drawing/2014/main" id="{BE80B950-EC6C-4223-9DB3-0172198C7DCE}"/>
              </a:ext>
            </a:extLst>
          </p:cNvPr>
          <p:cNvPicPr>
            <a:picLocks noChangeAspect="1"/>
          </p:cNvPicPr>
          <p:nvPr/>
        </p:nvPicPr>
        <p:blipFill>
          <a:blip r:embed="rId5"/>
          <a:stretch>
            <a:fillRect/>
          </a:stretch>
        </p:blipFill>
        <p:spPr>
          <a:xfrm rot="21327213">
            <a:off x="5368526" y="5953318"/>
            <a:ext cx="1036278" cy="499271"/>
          </a:xfrm>
          <a:prstGeom prst="rect">
            <a:avLst/>
          </a:prstGeom>
        </p:spPr>
      </p:pic>
      <p:pic>
        <p:nvPicPr>
          <p:cNvPr id="9" name="Picture 8">
            <a:extLst>
              <a:ext uri="{FF2B5EF4-FFF2-40B4-BE49-F238E27FC236}">
                <a16:creationId xmlns:a16="http://schemas.microsoft.com/office/drawing/2014/main" id="{C85C115D-DDED-4C4A-8273-0E3ED9439DE8}"/>
              </a:ext>
            </a:extLst>
          </p:cNvPr>
          <p:cNvPicPr>
            <a:picLocks noChangeAspect="1"/>
          </p:cNvPicPr>
          <p:nvPr/>
        </p:nvPicPr>
        <p:blipFill>
          <a:blip r:embed="rId6"/>
          <a:stretch>
            <a:fillRect/>
          </a:stretch>
        </p:blipFill>
        <p:spPr>
          <a:xfrm>
            <a:off x="676661" y="5883857"/>
            <a:ext cx="914400" cy="742950"/>
          </a:xfrm>
          <a:prstGeom prst="rect">
            <a:avLst/>
          </a:prstGeom>
        </p:spPr>
      </p:pic>
      <p:pic>
        <p:nvPicPr>
          <p:cNvPr id="11" name="Picture 10" descr="A picture containing air, airplane&#10;&#10;Description automatically generated">
            <a:extLst>
              <a:ext uri="{FF2B5EF4-FFF2-40B4-BE49-F238E27FC236}">
                <a16:creationId xmlns:a16="http://schemas.microsoft.com/office/drawing/2014/main" id="{3C94441E-F1A9-4903-87B6-998FF5A8531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45633" y="5728198"/>
            <a:ext cx="1025550" cy="898609"/>
          </a:xfrm>
          <a:prstGeom prst="rect">
            <a:avLst/>
          </a:prstGeom>
        </p:spPr>
      </p:pic>
    </p:spTree>
    <p:extLst>
      <p:ext uri="{BB962C8B-B14F-4D97-AF65-F5344CB8AC3E}">
        <p14:creationId xmlns:p14="http://schemas.microsoft.com/office/powerpoint/2010/main" val="70087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5A274-17C6-94EF-6D10-872493E82F59}"/>
              </a:ext>
            </a:extLst>
          </p:cNvPr>
          <p:cNvSpPr>
            <a:spLocks noGrp="1"/>
          </p:cNvSpPr>
          <p:nvPr>
            <p:ph type="title"/>
          </p:nvPr>
        </p:nvSpPr>
        <p:spPr>
          <a:xfrm>
            <a:off x="838200" y="2413058"/>
            <a:ext cx="10515600" cy="1325563"/>
          </a:xfrm>
        </p:spPr>
        <p:txBody>
          <a:bodyPr>
            <a:noAutofit/>
          </a:bodyPr>
          <a:lstStyle/>
          <a:p>
            <a:pPr algn="ctr"/>
            <a:r>
              <a:rPr lang="en-US" sz="6000" dirty="0"/>
              <a:t>How can the </a:t>
            </a:r>
            <a:br>
              <a:rPr lang="en-US" sz="6000" dirty="0"/>
            </a:br>
            <a:r>
              <a:rPr lang="en-US" sz="6000" dirty="0">
                <a:solidFill>
                  <a:srgbClr val="0070C0"/>
                </a:solidFill>
                <a:latin typeface="Bauhaus 93" pitchFamily="82" charset="77"/>
              </a:rPr>
              <a:t>ONE HEALTH APPROACH</a:t>
            </a:r>
            <a:br>
              <a:rPr lang="en-US" sz="6000" dirty="0"/>
            </a:br>
            <a:r>
              <a:rPr lang="en-US" sz="6000" dirty="0"/>
              <a:t>prevent outbreaks?</a:t>
            </a:r>
            <a:br>
              <a:rPr lang="en-US" sz="6000" dirty="0"/>
            </a:br>
            <a:br>
              <a:rPr lang="en-US" sz="6000" dirty="0"/>
            </a:br>
            <a:br>
              <a:rPr lang="en-US" sz="6000" dirty="0"/>
            </a:br>
            <a:br>
              <a:rPr lang="en-US" sz="6000" dirty="0"/>
            </a:br>
            <a:r>
              <a:rPr lang="en-US" sz="6000" dirty="0"/>
              <a:t>Who is included?</a:t>
            </a:r>
          </a:p>
        </p:txBody>
      </p:sp>
      <p:sp>
        <p:nvSpPr>
          <p:cNvPr id="3" name="Content Placeholder 2">
            <a:extLst>
              <a:ext uri="{FF2B5EF4-FFF2-40B4-BE49-F238E27FC236}">
                <a16:creationId xmlns:a16="http://schemas.microsoft.com/office/drawing/2014/main" id="{6D8E1B05-7394-A474-7210-3C4DFF7F6935}"/>
              </a:ext>
            </a:extLst>
          </p:cNvPr>
          <p:cNvSpPr>
            <a:spLocks noGrp="1"/>
          </p:cNvSpPr>
          <p:nvPr>
            <p:ph idx="1"/>
          </p:nvPr>
        </p:nvSpPr>
        <p:spPr>
          <a:xfrm>
            <a:off x="10829692" y="549623"/>
            <a:ext cx="10515600" cy="4351338"/>
          </a:xfrm>
        </p:spPr>
        <p:txBody>
          <a:bodyPr/>
          <a:lstStyle/>
          <a:p>
            <a:pPr marL="0" indent="0">
              <a:buNone/>
            </a:pPr>
            <a:r>
              <a:rPr lang="en-US" dirty="0"/>
              <a:t> </a:t>
            </a:r>
          </a:p>
        </p:txBody>
      </p:sp>
      <p:pic>
        <p:nvPicPr>
          <p:cNvPr id="4" name="Content Placeholder 3">
            <a:extLst>
              <a:ext uri="{FF2B5EF4-FFF2-40B4-BE49-F238E27FC236}">
                <a16:creationId xmlns:a16="http://schemas.microsoft.com/office/drawing/2014/main" id="{A805938B-D85E-CB0A-6E1B-5FAD9A364617}"/>
              </a:ext>
            </a:extLst>
          </p:cNvPr>
          <p:cNvPicPr>
            <a:picLocks noChangeAspect="1"/>
          </p:cNvPicPr>
          <p:nvPr/>
        </p:nvPicPr>
        <p:blipFill>
          <a:blip r:embed="rId3"/>
          <a:stretch>
            <a:fillRect/>
          </a:stretch>
        </p:blipFill>
        <p:spPr>
          <a:xfrm>
            <a:off x="4438184" y="2639945"/>
            <a:ext cx="2977379" cy="2261016"/>
          </a:xfrm>
          <a:prstGeom prst="rect">
            <a:avLst/>
          </a:prstGeom>
        </p:spPr>
      </p:pic>
    </p:spTree>
    <p:extLst>
      <p:ext uri="{BB962C8B-B14F-4D97-AF65-F5344CB8AC3E}">
        <p14:creationId xmlns:p14="http://schemas.microsoft.com/office/powerpoint/2010/main" val="594045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D7BBC-5D11-6CE2-C817-B2C4E2C98505}"/>
              </a:ext>
            </a:extLst>
          </p:cNvPr>
          <p:cNvSpPr>
            <a:spLocks noGrp="1"/>
          </p:cNvSpPr>
          <p:nvPr>
            <p:ph type="title"/>
          </p:nvPr>
        </p:nvSpPr>
        <p:spPr/>
        <p:txBody>
          <a:bodyPr/>
          <a:lstStyle/>
          <a:p>
            <a:r>
              <a:rPr lang="en-US" dirty="0"/>
              <a:t>Final activity</a:t>
            </a:r>
          </a:p>
        </p:txBody>
      </p:sp>
      <p:sp>
        <p:nvSpPr>
          <p:cNvPr id="3" name="Content Placeholder 2">
            <a:extLst>
              <a:ext uri="{FF2B5EF4-FFF2-40B4-BE49-F238E27FC236}">
                <a16:creationId xmlns:a16="http://schemas.microsoft.com/office/drawing/2014/main" id="{0A9D1179-D3D0-3710-FBB0-1E3DE717DC0A}"/>
              </a:ext>
            </a:extLst>
          </p:cNvPr>
          <p:cNvSpPr>
            <a:spLocks noGrp="1"/>
          </p:cNvSpPr>
          <p:nvPr>
            <p:ph idx="1"/>
          </p:nvPr>
        </p:nvSpPr>
        <p:spPr/>
        <p:txBody>
          <a:bodyPr>
            <a:normAutofit/>
          </a:bodyPr>
          <a:lstStyle/>
          <a:p>
            <a:pPr marL="0" indent="0">
              <a:buNone/>
            </a:pPr>
            <a:endParaRPr lang="en-US" dirty="0"/>
          </a:p>
          <a:p>
            <a:pPr marL="0" indent="0" algn="ctr">
              <a:buNone/>
            </a:pPr>
            <a:r>
              <a:rPr lang="en-US" dirty="0"/>
              <a:t>Create a short play (or video) that includes the following words:</a:t>
            </a:r>
          </a:p>
          <a:p>
            <a:pPr marL="0" indent="0" algn="ctr">
              <a:buNone/>
            </a:pPr>
            <a:endParaRPr lang="en-US" dirty="0"/>
          </a:p>
          <a:p>
            <a:pPr marL="0" indent="0" algn="ctr">
              <a:buNone/>
            </a:pPr>
            <a:r>
              <a:rPr lang="en-US" sz="2800" b="1" dirty="0">
                <a:solidFill>
                  <a:srgbClr val="0070C0"/>
                </a:solidFill>
              </a:rPr>
              <a:t>One Health</a:t>
            </a:r>
          </a:p>
          <a:p>
            <a:pPr marL="0" indent="0" algn="ctr">
              <a:buNone/>
            </a:pPr>
            <a:r>
              <a:rPr lang="en-US" sz="2800" b="1" dirty="0">
                <a:solidFill>
                  <a:srgbClr val="7030A0"/>
                </a:solidFill>
              </a:rPr>
              <a:t>Species</a:t>
            </a:r>
          </a:p>
          <a:p>
            <a:pPr marL="0" indent="0" algn="ctr">
              <a:buNone/>
            </a:pPr>
            <a:r>
              <a:rPr lang="en-US" sz="2800" b="1" dirty="0">
                <a:solidFill>
                  <a:srgbClr val="C00000"/>
                </a:solidFill>
              </a:rPr>
              <a:t>Zoonotic disease</a:t>
            </a:r>
          </a:p>
          <a:p>
            <a:pPr marL="0" indent="0" algn="ctr">
              <a:buNone/>
            </a:pPr>
            <a:r>
              <a:rPr lang="en-US" sz="2800" b="1" dirty="0">
                <a:solidFill>
                  <a:schemeClr val="accent3">
                    <a:lumMod val="50000"/>
                  </a:schemeClr>
                </a:solidFill>
              </a:rPr>
              <a:t>Mutation</a:t>
            </a:r>
          </a:p>
          <a:p>
            <a:pPr marL="0" indent="0" algn="ctr">
              <a:buNone/>
            </a:pPr>
            <a:r>
              <a:rPr lang="en-US" sz="2800" b="1" dirty="0">
                <a:solidFill>
                  <a:srgbClr val="00B050"/>
                </a:solidFill>
              </a:rPr>
              <a:t>Vaccine</a:t>
            </a:r>
          </a:p>
        </p:txBody>
      </p:sp>
    </p:spTree>
    <p:extLst>
      <p:ext uri="{BB962C8B-B14F-4D97-AF65-F5344CB8AC3E}">
        <p14:creationId xmlns:p14="http://schemas.microsoft.com/office/powerpoint/2010/main" val="3506355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A1D33-3906-4693-A42F-B7B1FBD88188}"/>
              </a:ext>
            </a:extLst>
          </p:cNvPr>
          <p:cNvSpPr>
            <a:spLocks noGrp="1"/>
          </p:cNvSpPr>
          <p:nvPr>
            <p:ph type="title"/>
          </p:nvPr>
        </p:nvSpPr>
        <p:spPr/>
        <p:txBody>
          <a:bodyPr>
            <a:normAutofit/>
          </a:bodyPr>
          <a:lstStyle/>
          <a:p>
            <a:pPr algn="ctr"/>
            <a:r>
              <a:rPr lang="en-US" sz="6000" b="1" dirty="0">
                <a:solidFill>
                  <a:srgbClr val="00B0F0"/>
                </a:solidFill>
                <a:latin typeface="Arial Black" panose="020B0A04020102020204" pitchFamily="34" charset="0"/>
              </a:rPr>
              <a:t>One Health</a:t>
            </a:r>
          </a:p>
        </p:txBody>
      </p:sp>
      <p:pic>
        <p:nvPicPr>
          <p:cNvPr id="4" name="Content Placeholder 3">
            <a:extLst>
              <a:ext uri="{FF2B5EF4-FFF2-40B4-BE49-F238E27FC236}">
                <a16:creationId xmlns:a16="http://schemas.microsoft.com/office/drawing/2014/main" id="{93193F81-E108-4AD2-A346-A223759C4641}"/>
              </a:ext>
            </a:extLst>
          </p:cNvPr>
          <p:cNvPicPr>
            <a:picLocks noGrp="1" noChangeAspect="1"/>
          </p:cNvPicPr>
          <p:nvPr>
            <p:ph idx="1"/>
          </p:nvPr>
        </p:nvPicPr>
        <p:blipFill>
          <a:blip r:embed="rId3"/>
          <a:stretch>
            <a:fillRect/>
          </a:stretch>
        </p:blipFill>
        <p:spPr>
          <a:xfrm>
            <a:off x="2177158" y="1923079"/>
            <a:ext cx="7837683" cy="3127089"/>
          </a:xfrm>
          <a:prstGeom prst="rect">
            <a:avLst/>
          </a:prstGeom>
        </p:spPr>
      </p:pic>
      <p:pic>
        <p:nvPicPr>
          <p:cNvPr id="5" name="Picture 4">
            <a:extLst>
              <a:ext uri="{FF2B5EF4-FFF2-40B4-BE49-F238E27FC236}">
                <a16:creationId xmlns:a16="http://schemas.microsoft.com/office/drawing/2014/main" id="{80A4300C-37B8-4B0B-AEBF-CABC7C396813}"/>
              </a:ext>
            </a:extLst>
          </p:cNvPr>
          <p:cNvPicPr>
            <a:picLocks noChangeAspect="1"/>
          </p:cNvPicPr>
          <p:nvPr/>
        </p:nvPicPr>
        <p:blipFill>
          <a:blip r:embed="rId4"/>
          <a:stretch>
            <a:fillRect/>
          </a:stretch>
        </p:blipFill>
        <p:spPr>
          <a:xfrm>
            <a:off x="389382" y="4437729"/>
            <a:ext cx="1543050" cy="2133600"/>
          </a:xfrm>
          <a:prstGeom prst="rect">
            <a:avLst/>
          </a:prstGeom>
        </p:spPr>
      </p:pic>
      <p:pic>
        <p:nvPicPr>
          <p:cNvPr id="6" name="Picture 5">
            <a:extLst>
              <a:ext uri="{FF2B5EF4-FFF2-40B4-BE49-F238E27FC236}">
                <a16:creationId xmlns:a16="http://schemas.microsoft.com/office/drawing/2014/main" id="{1A5D7B9E-4520-4EFC-925C-ED5F6873CB67}"/>
              </a:ext>
            </a:extLst>
          </p:cNvPr>
          <p:cNvPicPr>
            <a:picLocks noChangeAspect="1"/>
          </p:cNvPicPr>
          <p:nvPr/>
        </p:nvPicPr>
        <p:blipFill>
          <a:blip r:embed="rId4"/>
          <a:stretch>
            <a:fillRect/>
          </a:stretch>
        </p:blipFill>
        <p:spPr>
          <a:xfrm>
            <a:off x="10381488" y="4359275"/>
            <a:ext cx="1543050" cy="2133600"/>
          </a:xfrm>
          <a:prstGeom prst="rect">
            <a:avLst/>
          </a:prstGeom>
        </p:spPr>
      </p:pic>
      <p:pic>
        <p:nvPicPr>
          <p:cNvPr id="7" name="Picture 6">
            <a:extLst>
              <a:ext uri="{FF2B5EF4-FFF2-40B4-BE49-F238E27FC236}">
                <a16:creationId xmlns:a16="http://schemas.microsoft.com/office/drawing/2014/main" id="{5C4310C6-EC37-4A26-A3E1-4254008A225E}"/>
              </a:ext>
            </a:extLst>
          </p:cNvPr>
          <p:cNvPicPr>
            <a:picLocks noChangeAspect="1"/>
          </p:cNvPicPr>
          <p:nvPr/>
        </p:nvPicPr>
        <p:blipFill>
          <a:blip r:embed="rId4"/>
          <a:stretch>
            <a:fillRect/>
          </a:stretch>
        </p:blipFill>
        <p:spPr>
          <a:xfrm>
            <a:off x="2170648" y="4508208"/>
            <a:ext cx="1543050" cy="2133600"/>
          </a:xfrm>
          <a:prstGeom prst="rect">
            <a:avLst/>
          </a:prstGeom>
        </p:spPr>
      </p:pic>
      <p:pic>
        <p:nvPicPr>
          <p:cNvPr id="8" name="Picture 7">
            <a:extLst>
              <a:ext uri="{FF2B5EF4-FFF2-40B4-BE49-F238E27FC236}">
                <a16:creationId xmlns:a16="http://schemas.microsoft.com/office/drawing/2014/main" id="{0AEB1DFA-D04F-4D36-815A-118D07C7E569}"/>
              </a:ext>
            </a:extLst>
          </p:cNvPr>
          <p:cNvPicPr>
            <a:picLocks noChangeAspect="1"/>
          </p:cNvPicPr>
          <p:nvPr/>
        </p:nvPicPr>
        <p:blipFill>
          <a:blip r:embed="rId4"/>
          <a:stretch>
            <a:fillRect/>
          </a:stretch>
        </p:blipFill>
        <p:spPr>
          <a:xfrm>
            <a:off x="8838438" y="4437729"/>
            <a:ext cx="1543050" cy="2133600"/>
          </a:xfrm>
          <a:prstGeom prst="rect">
            <a:avLst/>
          </a:prstGeom>
        </p:spPr>
      </p:pic>
      <p:pic>
        <p:nvPicPr>
          <p:cNvPr id="9" name="Picture 8">
            <a:extLst>
              <a:ext uri="{FF2B5EF4-FFF2-40B4-BE49-F238E27FC236}">
                <a16:creationId xmlns:a16="http://schemas.microsoft.com/office/drawing/2014/main" id="{B4297643-889B-4848-A26E-732807D33FD6}"/>
              </a:ext>
            </a:extLst>
          </p:cNvPr>
          <p:cNvPicPr>
            <a:picLocks noChangeAspect="1"/>
          </p:cNvPicPr>
          <p:nvPr/>
        </p:nvPicPr>
        <p:blipFill>
          <a:blip r:embed="rId5"/>
          <a:stretch>
            <a:fillRect/>
          </a:stretch>
        </p:blipFill>
        <p:spPr>
          <a:xfrm>
            <a:off x="4839138" y="5282559"/>
            <a:ext cx="3291470" cy="1210316"/>
          </a:xfrm>
          <a:prstGeom prst="rect">
            <a:avLst/>
          </a:prstGeom>
        </p:spPr>
      </p:pic>
    </p:spTree>
    <p:extLst>
      <p:ext uri="{BB962C8B-B14F-4D97-AF65-F5344CB8AC3E}">
        <p14:creationId xmlns:p14="http://schemas.microsoft.com/office/powerpoint/2010/main" val="1409045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6792</TotalTime>
  <Words>4090</Words>
  <Application>Microsoft Macintosh PowerPoint</Application>
  <PresentationFormat>Widescreen</PresentationFormat>
  <Paragraphs>376</Paragraphs>
  <Slides>33</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Arial Black</vt:lpstr>
      <vt:lpstr>Arial Narrow</vt:lpstr>
      <vt:lpstr>Bauhaus 93</vt:lpstr>
      <vt:lpstr>Calibri</vt:lpstr>
      <vt:lpstr>Calibri Light</vt:lpstr>
      <vt:lpstr>garamond</vt:lpstr>
      <vt:lpstr>Viner Hand ITC</vt:lpstr>
      <vt:lpstr>Wingdings</vt:lpstr>
      <vt:lpstr>Office Theme</vt:lpstr>
      <vt:lpstr>  </vt:lpstr>
      <vt:lpstr>We will review:</vt:lpstr>
      <vt:lpstr>What is “One Health”?</vt:lpstr>
      <vt:lpstr>What is a “Species”?</vt:lpstr>
      <vt:lpstr>What is a  “Zoonotic Disease”?</vt:lpstr>
      <vt:lpstr>What is a “Mutation”?</vt:lpstr>
      <vt:lpstr>Vaccine</vt:lpstr>
      <vt:lpstr>One Health: Part 1-- Environmental health</vt:lpstr>
      <vt:lpstr>One Health: Part 2-- Animal health</vt:lpstr>
      <vt:lpstr>One Health: Part 3-- Human health</vt:lpstr>
      <vt:lpstr>One Health</vt:lpstr>
      <vt:lpstr>One Health</vt:lpstr>
      <vt:lpstr>What are the five changes in the last picture?</vt:lpstr>
      <vt:lpstr>One Health &amp; Zoonotic Diseases </vt:lpstr>
      <vt:lpstr>Zoonotic Disease</vt:lpstr>
      <vt:lpstr>MUTATION?</vt:lpstr>
      <vt:lpstr>Mutations can happen by accident</vt:lpstr>
      <vt:lpstr>Who will NOT mutate the sentence?</vt:lpstr>
      <vt:lpstr>The Mystery Box</vt:lpstr>
      <vt:lpstr>Remember: Bats are really important!!!</vt:lpstr>
      <vt:lpstr>Let’s see how two viruses can mutate into one!</vt:lpstr>
      <vt:lpstr>ONCE UPON A TIME…</vt:lpstr>
      <vt:lpstr>ONCE UPON A TIME…</vt:lpstr>
      <vt:lpstr>ONCE UPON A TIME…</vt:lpstr>
      <vt:lpstr>Can you do better?</vt:lpstr>
      <vt:lpstr>Can you do better?</vt:lpstr>
      <vt:lpstr>Remember: 1) Mutations can happen by accident 2) Viruses can combine to make a new virus</vt:lpstr>
      <vt:lpstr>Any questions?</vt:lpstr>
      <vt:lpstr>Introducing the One Health Approach</vt:lpstr>
      <vt:lpstr>How can we protect ourselves in the future?</vt:lpstr>
      <vt:lpstr>How can the  ONE HEALTH APPROACH prevent outbreaks?    Who is included?</vt:lpstr>
      <vt:lpstr>Final activity</vt:lpstr>
      <vt:lpstr>One 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Outbreak:  Your Hands   and   Your Health.</dc:title>
  <dc:creator>DJTmusic</dc:creator>
  <cp:lastModifiedBy>Doris Ma (student)</cp:lastModifiedBy>
  <cp:revision>280</cp:revision>
  <dcterms:created xsi:type="dcterms:W3CDTF">2020-03-23T15:22:03Z</dcterms:created>
  <dcterms:modified xsi:type="dcterms:W3CDTF">2022-11-07T12:28:33Z</dcterms:modified>
  <cp:contentStatus/>
</cp:coreProperties>
</file>