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3" r:id="rId2"/>
  </p:sldMasterIdLst>
  <p:sldIdLst>
    <p:sldId id="258" r:id="rId3"/>
    <p:sldId id="278" r:id="rId4"/>
    <p:sldId id="272" r:id="rId5"/>
    <p:sldId id="260" r:id="rId6"/>
    <p:sldId id="267" r:id="rId7"/>
    <p:sldId id="279" r:id="rId8"/>
    <p:sldId id="268" r:id="rId9"/>
    <p:sldId id="271" r:id="rId10"/>
    <p:sldId id="269" r:id="rId11"/>
    <p:sldId id="280" r:id="rId12"/>
    <p:sldId id="289" r:id="rId13"/>
    <p:sldId id="281" r:id="rId14"/>
    <p:sldId id="284" r:id="rId15"/>
    <p:sldId id="285" r:id="rId16"/>
    <p:sldId id="262" r:id="rId17"/>
    <p:sldId id="301" r:id="rId18"/>
    <p:sldId id="288" r:id="rId19"/>
    <p:sldId id="286" r:id="rId20"/>
    <p:sldId id="298" r:id="rId21"/>
    <p:sldId id="293" r:id="rId22"/>
    <p:sldId id="295" r:id="rId23"/>
    <p:sldId id="297" r:id="rId24"/>
    <p:sldId id="287" r:id="rId25"/>
    <p:sldId id="299" r:id="rId26"/>
    <p:sldId id="294" r:id="rId27"/>
    <p:sldId id="302" r:id="rId28"/>
    <p:sldId id="304" r:id="rId29"/>
    <p:sldId id="273" r:id="rId30"/>
    <p:sldId id="261" r:id="rId31"/>
    <p:sldId id="292" r:id="rId32"/>
    <p:sldId id="290" r:id="rId33"/>
    <p:sldId id="305" r:id="rId34"/>
    <p:sldId id="306" r:id="rId35"/>
    <p:sldId id="266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8761D"/>
    <a:srgbClr val="60AC67"/>
    <a:srgbClr val="BF8D2E"/>
    <a:srgbClr val="001676"/>
    <a:srgbClr val="001D52"/>
    <a:srgbClr val="00065A"/>
    <a:srgbClr val="000962"/>
    <a:srgbClr val="000B6A"/>
    <a:srgbClr val="003076"/>
    <a:srgbClr val="2016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451"/>
    <p:restoredTop sz="94694"/>
  </p:normalViewPr>
  <p:slideViewPr>
    <p:cSldViewPr snapToGrid="0" snapToObjects="1">
      <p:cViewPr varScale="1">
        <p:scale>
          <a:sx n="100" d="100"/>
          <a:sy n="100" d="100"/>
        </p:scale>
        <p:origin x="26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Intro-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FE5C673D-63CC-3249-9847-5724130F92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l="32043" t="14394" r="24992" b="15430"/>
          <a:stretch/>
        </p:blipFill>
        <p:spPr>
          <a:xfrm>
            <a:off x="7307097" y="1015385"/>
            <a:ext cx="4884904" cy="5281250"/>
          </a:xfrm>
          <a:prstGeom prst="rect">
            <a:avLst/>
          </a:prstGeom>
        </p:spPr>
      </p:pic>
      <p:pic>
        <p:nvPicPr>
          <p:cNvPr id="5" name="Picture 4" descr="Banner for the slides with a 25th anniversary symbol including 25 stars to represent each year of the program, the GLOBE logo, and the social media hashtag #VirtualGLOBE2020." title="GLOBE Banner">
            <a:extLst>
              <a:ext uri="{FF2B5EF4-FFF2-40B4-BE49-F238E27FC236}">
                <a16:creationId xmlns:a16="http://schemas.microsoft.com/office/drawing/2014/main" id="{F5E81146-8FAE-BC4F-ABCE-7AE751D5696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092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D13631-9812-7745-86F8-D7B1127412C8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79035" y="1800898"/>
            <a:ext cx="6040690" cy="823912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FBC7F3-6B54-104E-B7B7-C057871D1D1F}"/>
              </a:ext>
            </a:extLst>
          </p:cNvPr>
          <p:cNvSpPr>
            <a:spLocks noGrp="1"/>
          </p:cNvSpPr>
          <p:nvPr userDrawn="1">
            <p:ph type="body" idx="1" hasCustomPrompt="1"/>
          </p:nvPr>
        </p:nvSpPr>
        <p:spPr>
          <a:xfrm>
            <a:off x="679035" y="3079102"/>
            <a:ext cx="6040690" cy="823912"/>
          </a:xfrm>
        </p:spPr>
        <p:txBody>
          <a:bodyPr anchor="b"/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ADD SUBTITLE</a:t>
            </a:r>
          </a:p>
        </p:txBody>
      </p:sp>
      <p:grpSp>
        <p:nvGrpSpPr>
          <p:cNvPr id="4" name="Group 3" descr="On a green background, the logos and wording of Sponsored by NASA, Supported by NSF, NOAA, and the Department of State, Implemented by UCAR" title="GLOBE Sponsor Strip">
            <a:extLst>
              <a:ext uri="{FF2B5EF4-FFF2-40B4-BE49-F238E27FC236}">
                <a16:creationId xmlns:a16="http://schemas.microsoft.com/office/drawing/2014/main" id="{A931BE28-02E1-EE4B-9317-9D19AA2DB086}"/>
              </a:ext>
            </a:extLst>
          </p:cNvPr>
          <p:cNvGrpSpPr/>
          <p:nvPr userDrawn="1"/>
        </p:nvGrpSpPr>
        <p:grpSpPr>
          <a:xfrm>
            <a:off x="0" y="6221336"/>
            <a:ext cx="12192000" cy="636664"/>
            <a:chOff x="0" y="6243681"/>
            <a:chExt cx="12192000" cy="63666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F9A216D-B5D4-CC49-BF09-A0C8F3647823}"/>
                </a:ext>
              </a:extLst>
            </p:cNvPr>
            <p:cNvSpPr/>
            <p:nvPr userDrawn="1"/>
          </p:nvSpPr>
          <p:spPr>
            <a:xfrm>
              <a:off x="0" y="6243681"/>
              <a:ext cx="12192000" cy="636664"/>
            </a:xfrm>
            <a:prstGeom prst="rect">
              <a:avLst/>
            </a:prstGeom>
            <a:solidFill>
              <a:srgbClr val="60AC67"/>
            </a:solidFill>
            <a:ln>
              <a:noFill/>
            </a:ln>
            <a:effectLst>
              <a:outerShdw blurRad="50800" dist="50800" dir="5400000" sx="27000" sy="27000" algn="ctr" rotWithShape="0">
                <a:srgbClr val="000000">
                  <a:alpha val="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C390BCC-B68B-1645-A955-628B73795CE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3586480" y="6342172"/>
              <a:ext cx="5019040" cy="439683"/>
            </a:xfrm>
            <a:prstGeom prst="rect">
              <a:avLst/>
            </a:prstGeom>
          </p:spPr>
        </p:pic>
      </p:grpSp>
      <p:pic>
        <p:nvPicPr>
          <p:cNvPr id="34" name="Picture 33" descr="Students from the GLOBE community carrying a giant inflatable globe through a town." title="Kids with globe">
            <a:extLst>
              <a:ext uri="{FF2B5EF4-FFF2-40B4-BE49-F238E27FC236}">
                <a16:creationId xmlns:a16="http://schemas.microsoft.com/office/drawing/2014/main" id="{212C0941-D22A-8549-9296-85D17ABB92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4212" t="4444" r="29996" b="41926"/>
          <a:stretch/>
        </p:blipFill>
        <p:spPr>
          <a:xfrm>
            <a:off x="7530465" y="335280"/>
            <a:ext cx="3984888" cy="3952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0408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EFE14-2391-CA40-B69E-20E3A827E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5341E4-5FF6-0841-96B8-8AC5BBDEED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E2AE17-1646-524C-9B1F-0ED5E1E52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DBB4A-52A4-0E44-A608-CF4D949E412D}" type="datetimeFigureOut">
              <a:rPr lang="en-US" smtClean="0"/>
              <a:t>10/10/20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BA33CB-FC9B-964C-B1A6-18FE9772F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3072E7-6004-104F-A7D0-81CC826C5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9ADB1-9382-8547-8180-5C5890893E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2220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13631-9812-7745-86F8-D7B112741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177" y="1466532"/>
            <a:ext cx="10515600" cy="82391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FBC7F3-6B54-104E-B7B7-C057871D1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20297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5B780A-21F7-494F-B264-4CCC19E16E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90239"/>
            <a:ext cx="5157787" cy="2590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D6F3AF-00E2-FC48-9418-D1B50D3E49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9024" y="2208688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058E67-3887-D842-87AB-D57A2EE16C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190239"/>
            <a:ext cx="5183188" cy="2590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BD9B671-9A40-8048-88B6-E9E3D8BF6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DBB4A-52A4-0E44-A608-CF4D949E412D}" type="datetimeFigureOut">
              <a:rPr lang="en-US" smtClean="0"/>
              <a:t>10/10/20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FF9367-1C7F-8F4F-89F4-FB111F9BB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B40040-33D7-A142-A3A7-1049F144C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9ADB1-9382-8547-8180-5C5890893E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39948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8F051-9A99-AE4B-8E20-2EA77694A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158115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5AF642-4AB8-6B4D-ACFD-BDE2141ED5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7300" y="1581151"/>
            <a:ext cx="6172200" cy="428783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43411B-2A05-5544-B627-BE6A554379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29000"/>
            <a:ext cx="3932237" cy="24399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BFBF2D-9035-5747-B6EA-ABA248374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DBB4A-52A4-0E44-A608-CF4D949E412D}" type="datetimeFigureOut">
              <a:rPr lang="en-US" smtClean="0"/>
              <a:t>10/10/20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E567FE-6B5E-C34C-8EB8-789E7F0FF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9CF043-2A78-4648-AB8E-2799378B6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9ADB1-9382-8547-8180-5C5890893E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30629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920AF-B588-3C4B-BA39-C3421AD22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140208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802B7E6-9C3F-FD44-B5C7-BA7C495719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067300" y="1414145"/>
            <a:ext cx="6172200" cy="445484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649441-BE01-5E47-A95C-CFB947453C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129280"/>
            <a:ext cx="3932237" cy="273970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D0F030-9B6D-4E4A-BC2D-1F4753FA6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DBB4A-52A4-0E44-A608-CF4D949E412D}" type="datetimeFigureOut">
              <a:rPr lang="en-US" smtClean="0"/>
              <a:t>10/10/20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D24501-2866-BB48-AC98-28E498D65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8EFB4B-4725-BB42-BD2C-D0D2103BB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9ADB1-9382-8547-8180-5C5890893E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6045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6028F-DB54-C345-8E84-3EE86B013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F9A665-B734-4248-B0A2-B26326C054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6F5849-6320-A340-AC2E-C6EA3975C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DBB4A-52A4-0E44-A608-CF4D949E412D}" type="datetimeFigureOut">
              <a:rPr lang="en-US" smtClean="0"/>
              <a:t>10/10/20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6FBBE5-C668-0947-9E1C-407B71D57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A502B8-5F44-A14D-A2C0-1CDCE7BF4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9ADB1-9382-8547-8180-5C5890893E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7814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0D8F77-875F-A344-8E81-9B299167D2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63000" y="1532890"/>
            <a:ext cx="2628900" cy="448183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76178F-48F7-854E-8019-2E067A73D1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513205"/>
            <a:ext cx="7734300" cy="436943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CA6856-4D72-6A4F-AD76-2F55CE697E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DBB4A-52A4-0E44-A608-CF4D949E412D}" type="datetimeFigureOut">
              <a:rPr lang="en-US" smtClean="0"/>
              <a:t>10/10/20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F72D-89E2-7545-AC7C-3AB59E8F9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D51131-032C-CF4D-99BB-CEB437629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9ADB1-9382-8547-8180-5C5890893E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7484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EEE01-8CEF-A745-A69B-1E02415D58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01F905-A6AD-8C4B-8440-E5EA0DE406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1D7A87-1BB4-6F40-B595-9967DDCFD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F17D3-6F94-A742-A396-A388579C5AF3}" type="datetimeFigureOut">
              <a:rPr lang="en-US" smtClean="0"/>
              <a:t>10/10/20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78135A-CFCE-024E-A280-57A70A7DF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7AA333-B9C3-AD47-8DED-1596B6911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5ADCB-1B61-CB45-98F5-3FB948F72A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066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B6D4D-3EEF-744E-AB05-EE4D43A4F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D988DE-771B-5244-9B5F-0C881F9CBE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2C7DC2-A2B6-0149-84EE-E4005AED0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F17D3-6F94-A742-A396-A388579C5AF3}" type="datetimeFigureOut">
              <a:rPr lang="en-US" smtClean="0"/>
              <a:t>10/10/20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4BC98B-5976-2E49-B1BE-EFD133804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6D2C10-81C3-EC4E-84FB-AED5E530F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5ADCB-1B61-CB45-98F5-3FB948F72A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40184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DFD7D-30A3-DF4D-9CA1-E160DA4F9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51C5EE-D5E1-AE46-8AEC-FAA325EA38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B3F7DD-2123-054C-90BB-B6588E17D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F17D3-6F94-A742-A396-A388579C5AF3}" type="datetimeFigureOut">
              <a:rPr lang="en-US" smtClean="0"/>
              <a:t>10/10/20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A854E1-AB13-CF4C-9A28-465EFFCDB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84626A-5B22-3246-AF9E-5F2D80C86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5ADCB-1B61-CB45-98F5-3FB948F72A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26029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0126B-105D-4F40-8958-A1E3B02CB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C39FD5-3B69-384E-BC20-3373D50071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26BDF9-2B0C-494D-BAB2-C84D1A1753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1748B9-DF20-D244-ABE1-77E076503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F17D3-6F94-A742-A396-A388579C5AF3}" type="datetimeFigureOut">
              <a:rPr lang="en-US" smtClean="0"/>
              <a:t>10/10/20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15F903-8AD5-9743-A3A0-FCB3EBAFC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8D40F2-D01B-7F42-920F-E1BFEA4A5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5ADCB-1B61-CB45-98F5-3FB948F72A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0043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-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4DE4F-5704-2C41-8013-9566EA4705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3440" y="1430642"/>
            <a:ext cx="10251660" cy="938587"/>
          </a:xfrm>
        </p:spPr>
        <p:txBody>
          <a:bodyPr/>
          <a:lstStyle/>
          <a:p>
            <a:r>
              <a:rPr lang="en-US" dirty="0"/>
              <a:t>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6BAD94-B37C-F44F-910D-CE8972BABB8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53440" y="2539974"/>
            <a:ext cx="10251660" cy="3321375"/>
          </a:xfrm>
        </p:spPr>
        <p:txBody>
          <a:bodyPr/>
          <a:lstStyle/>
          <a:p>
            <a:pPr lvl="0"/>
            <a:r>
              <a:rPr lang="en-US" dirty="0"/>
              <a:t>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 descr="Banner for the slides with a 25th anniversary symbol including 25 stars to represent each year of the program, the GLOBE logo, and the social media hashtag #VirtualGLOBE2020." title="GLOBE Banner">
            <a:extLst>
              <a:ext uri="{FF2B5EF4-FFF2-40B4-BE49-F238E27FC236}">
                <a16:creationId xmlns:a16="http://schemas.microsoft.com/office/drawing/2014/main" id="{FD96520B-9326-B546-91E2-3597AE1D82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58"/>
            <a:ext cx="12192000" cy="10922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76CB7C7-2334-EB44-BC2E-29B2C557B6E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86480" y="6319827"/>
            <a:ext cx="5019040" cy="43968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5850F399-72D6-DD47-B528-3C13C17A5530}"/>
              </a:ext>
            </a:extLst>
          </p:cNvPr>
          <p:cNvGrpSpPr/>
          <p:nvPr userDrawn="1"/>
        </p:nvGrpSpPr>
        <p:grpSpPr>
          <a:xfrm>
            <a:off x="0" y="6221336"/>
            <a:ext cx="12192000" cy="636664"/>
            <a:chOff x="0" y="6243681"/>
            <a:chExt cx="12192000" cy="63666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9EA25C3-ECA7-F54E-9B66-603F33EB8223}"/>
                </a:ext>
              </a:extLst>
            </p:cNvPr>
            <p:cNvSpPr/>
            <p:nvPr userDrawn="1"/>
          </p:nvSpPr>
          <p:spPr>
            <a:xfrm>
              <a:off x="0" y="6243681"/>
              <a:ext cx="12192000" cy="636664"/>
            </a:xfrm>
            <a:prstGeom prst="rect">
              <a:avLst/>
            </a:prstGeom>
            <a:solidFill>
              <a:srgbClr val="60AC67"/>
            </a:solidFill>
            <a:ln>
              <a:noFill/>
            </a:ln>
            <a:effectLst>
              <a:outerShdw blurRad="50800" dist="50800" dir="5400000" sx="27000" sy="27000" algn="ctr" rotWithShape="0">
                <a:srgbClr val="000000">
                  <a:alpha val="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C0C8CB2-B4A5-3541-B08D-02789E6040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586480" y="6342172"/>
              <a:ext cx="5019040" cy="4396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037168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0CDEE-1835-944E-B7B2-225338F3F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E909E4-F16F-9748-B7BA-AEA0647390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935D29-3681-3348-99D9-8F8AB02608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0ECD73-4C28-EE45-8005-A2F70F6553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C38F6F-1009-464F-BDC6-C59AA91254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E7A284-0FFB-8D49-AB7B-68478D7F4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F17D3-6F94-A742-A396-A388579C5AF3}" type="datetimeFigureOut">
              <a:rPr lang="en-US" smtClean="0"/>
              <a:t>10/10/20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0DC491-D483-4440-8147-0D4B81498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CF1B4B-BAA0-6A44-B6A8-D654FDD55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5ADCB-1B61-CB45-98F5-3FB948F72A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8378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3BEE5-E651-BB4F-837C-58573A3A9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92C07E-BE94-3B42-BFC2-D831F885D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F17D3-6F94-A742-A396-A388579C5AF3}" type="datetimeFigureOut">
              <a:rPr lang="en-US" smtClean="0"/>
              <a:t>10/10/20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2AA40C-380B-EB45-A61E-9AC6A9C65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D565B3-A3C8-A941-B8D0-45829AF12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5ADCB-1B61-CB45-98F5-3FB948F72A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1604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69C44E-1451-C141-BAC7-DDFE64EFB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F17D3-6F94-A742-A396-A388579C5AF3}" type="datetimeFigureOut">
              <a:rPr lang="en-US" smtClean="0"/>
              <a:t>10/10/20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88D470-D52A-8F4A-AFD2-6125A003A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9138A3-1403-F244-9F1C-41AA645F3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5ADCB-1B61-CB45-98F5-3FB948F72A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0969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FD099-84B1-AB48-8351-902022CA8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B2BF9B-0E30-1C4C-85D6-F8DDB6F679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FE3DCD-6A82-854D-9C9F-C68DC50AFE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C317DC-CEBB-494E-8973-414D25F01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F17D3-6F94-A742-A396-A388579C5AF3}" type="datetimeFigureOut">
              <a:rPr lang="en-US" smtClean="0"/>
              <a:t>10/10/20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A4BC48-36B5-6A40-948E-4E83CABD3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7B0F82-F213-324B-B36C-773EF0D4E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5ADCB-1B61-CB45-98F5-3FB948F72A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77826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03995-8B53-6241-AA64-62F8DC0CE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64FF0B6-D26B-FC47-9EC9-B5169196CC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9E4DF2-5A02-DF4D-9D03-8338382F74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BC0D66-55F8-114D-8448-3FABC033E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F17D3-6F94-A742-A396-A388579C5AF3}" type="datetimeFigureOut">
              <a:rPr lang="en-US" smtClean="0"/>
              <a:t>10/10/20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7C6AA0-0624-3945-A827-99BE8A988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B1B766-3153-8A48-A851-F4F1F1C1C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5ADCB-1B61-CB45-98F5-3FB948F72A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0540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E80CE-EB3E-1B40-879F-FB3948326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88727B-96B5-8544-A64D-D3AE7702AF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F414A2-CD12-6442-898C-F0012ECBF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F17D3-6F94-A742-A396-A388579C5AF3}" type="datetimeFigureOut">
              <a:rPr lang="en-US" smtClean="0"/>
              <a:t>10/10/20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6C089A-CF80-3346-B8C7-5928E167C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EBAD4D-3358-784C-9B98-C275448FB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5ADCB-1B61-CB45-98F5-3FB948F72A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66256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FBB7A1B-BB1F-9241-82B4-E7E796AE55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14C568-D702-2E4A-B98D-143A3B3183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CCECF3-01C1-EC40-A2A4-9F8310645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F17D3-6F94-A742-A396-A388579C5AF3}" type="datetimeFigureOut">
              <a:rPr lang="en-US" smtClean="0"/>
              <a:t>10/10/20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259D50-2FAA-7E40-B445-2CB78B75B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781014-8D9C-5547-AEAD-A05B7C77C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5ADCB-1B61-CB45-98F5-3FB948F72A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6361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Bullet-list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87B38F0-2B0C-E148-9757-5FBB1E20131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9500" y="1798419"/>
            <a:ext cx="5339224" cy="3754898"/>
          </a:xfrm>
        </p:spPr>
        <p:txBody>
          <a:bodyPr/>
          <a:lstStyle/>
          <a:p>
            <a:pPr lvl="0"/>
            <a:r>
              <a:rPr lang="en-US" dirty="0"/>
              <a:t>BULLET LIST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D5B388-4D25-B345-A0C7-7832A1244B5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172563" y="1798419"/>
            <a:ext cx="5339225" cy="375489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ADD IMAGE, CHART, VIDEO</a:t>
            </a:r>
          </a:p>
        </p:txBody>
      </p:sp>
      <p:pic>
        <p:nvPicPr>
          <p:cNvPr id="10" name="Picture 9" descr="Banner for the slides with a 25th anniversary symbol including 25 stars to represent each year of the program, the GLOBE logo, and the social media hashtag #VirtualGLOBE2020." title="GLOBE Banner">
            <a:extLst>
              <a:ext uri="{FF2B5EF4-FFF2-40B4-BE49-F238E27FC236}">
                <a16:creationId xmlns:a16="http://schemas.microsoft.com/office/drawing/2014/main" id="{666F0EA9-9F42-2745-A9F9-7FA4BD4AC8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58"/>
            <a:ext cx="12192000" cy="10922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1C418F0-19EF-3749-AB40-D2A9AE841565}"/>
              </a:ext>
            </a:extLst>
          </p:cNvPr>
          <p:cNvGrpSpPr/>
          <p:nvPr userDrawn="1"/>
        </p:nvGrpSpPr>
        <p:grpSpPr>
          <a:xfrm>
            <a:off x="0" y="6221336"/>
            <a:ext cx="12192000" cy="636664"/>
            <a:chOff x="0" y="6243681"/>
            <a:chExt cx="12192000" cy="63666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CA3AE1E-B065-D74C-802E-F7BCE3760BD8}"/>
                </a:ext>
              </a:extLst>
            </p:cNvPr>
            <p:cNvSpPr/>
            <p:nvPr userDrawn="1"/>
          </p:nvSpPr>
          <p:spPr>
            <a:xfrm>
              <a:off x="0" y="6243681"/>
              <a:ext cx="12192000" cy="636664"/>
            </a:xfrm>
            <a:prstGeom prst="rect">
              <a:avLst/>
            </a:prstGeom>
            <a:solidFill>
              <a:srgbClr val="60AC67"/>
            </a:solidFill>
            <a:ln>
              <a:noFill/>
            </a:ln>
            <a:effectLst>
              <a:outerShdw blurRad="50800" dist="50800" dir="5400000" sx="27000" sy="27000" algn="ctr" rotWithShape="0">
                <a:srgbClr val="000000">
                  <a:alpha val="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D5868F7-0CC3-FF40-A01C-F2CF68F6B8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586480" y="6342172"/>
              <a:ext cx="5019040" cy="4396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0363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Section-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9CE3C-8541-C840-A2E1-1044BFDFB5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700" y="1814945"/>
            <a:ext cx="10896600" cy="72505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ADD SECTION HEADER HERE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8D1BCB-6318-F844-8E90-3457D031B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DBB4A-52A4-0E44-A608-CF4D949E412D}" type="datetimeFigureOut">
              <a:rPr lang="en-US" smtClean="0"/>
              <a:pPr/>
              <a:t>10/10/20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376F0E-C36F-9B48-B4D8-B046EA810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E45D40-4EAC-074D-9E73-58CF04596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9ADB1-9382-8547-8180-5C5890893E1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 descr="Banner for the slides with a 25th anniversary symbol including 25 stars to represent each year of the program, the GLOBE logo, and the social media hashtag #VirtualGLOBE2020." title="GLOBE Banner">
            <a:extLst>
              <a:ext uri="{FF2B5EF4-FFF2-40B4-BE49-F238E27FC236}">
                <a16:creationId xmlns:a16="http://schemas.microsoft.com/office/drawing/2014/main" id="{1FC97E49-1CEB-8342-AA9F-80EDB8614F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58"/>
            <a:ext cx="12192000" cy="10922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529A58A-E7F6-2D49-8378-12654D648CA4}"/>
              </a:ext>
            </a:extLst>
          </p:cNvPr>
          <p:cNvGrpSpPr/>
          <p:nvPr userDrawn="1"/>
        </p:nvGrpSpPr>
        <p:grpSpPr>
          <a:xfrm>
            <a:off x="0" y="6221336"/>
            <a:ext cx="12192000" cy="636664"/>
            <a:chOff x="0" y="6243681"/>
            <a:chExt cx="12192000" cy="63666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E7FECA5-8DF4-9B4F-90E6-DD6B7378D80E}"/>
                </a:ext>
              </a:extLst>
            </p:cNvPr>
            <p:cNvSpPr/>
            <p:nvPr userDrawn="1"/>
          </p:nvSpPr>
          <p:spPr>
            <a:xfrm>
              <a:off x="0" y="6243681"/>
              <a:ext cx="12192000" cy="636664"/>
            </a:xfrm>
            <a:prstGeom prst="rect">
              <a:avLst/>
            </a:prstGeom>
            <a:solidFill>
              <a:srgbClr val="60AC67"/>
            </a:solidFill>
            <a:ln>
              <a:noFill/>
            </a:ln>
            <a:effectLst>
              <a:outerShdw blurRad="50800" dist="50800" dir="5400000" sx="27000" sy="27000" algn="ctr" rotWithShape="0">
                <a:srgbClr val="000000">
                  <a:alpha val="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E8DFB00-11F4-8249-B6A0-12F9D90BAB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586480" y="6342172"/>
              <a:ext cx="5019040" cy="4396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17548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Bullet-List-and-Chart-Image-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87B38F0-2B0C-E148-9757-5FBB1E20131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0190" y="1656081"/>
            <a:ext cx="3190130" cy="3169920"/>
          </a:xfrm>
        </p:spPr>
        <p:txBody>
          <a:bodyPr/>
          <a:lstStyle/>
          <a:p>
            <a:pPr lvl="0"/>
            <a:r>
              <a:rPr lang="en-US" dirty="0"/>
              <a:t>BULLET LIST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D5B388-4D25-B345-A0C7-7832A1244B5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175760" y="1656081"/>
            <a:ext cx="7545185" cy="4246880"/>
          </a:xfrm>
        </p:spPr>
        <p:txBody>
          <a:bodyPr/>
          <a:lstStyle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ADD CHART, IMAGE, OR VIDEO</a:t>
            </a:r>
          </a:p>
        </p:txBody>
      </p:sp>
      <p:pic>
        <p:nvPicPr>
          <p:cNvPr id="10" name="Picture 9" descr="Banner for the slides with a 25th anniversary symbol including 25 stars to represent each year of the program, the GLOBE logo, and the social media hashtag #VirtualGLOBE2020." title="GLOBE Banner">
            <a:extLst>
              <a:ext uri="{FF2B5EF4-FFF2-40B4-BE49-F238E27FC236}">
                <a16:creationId xmlns:a16="http://schemas.microsoft.com/office/drawing/2014/main" id="{6D7B5A67-66C1-7B4B-867C-19A3D4CF50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58"/>
            <a:ext cx="12192000" cy="10922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63F47FA-BB6E-B545-B1B8-FCFDFD9E1F21}"/>
              </a:ext>
            </a:extLst>
          </p:cNvPr>
          <p:cNvGrpSpPr/>
          <p:nvPr userDrawn="1"/>
        </p:nvGrpSpPr>
        <p:grpSpPr>
          <a:xfrm>
            <a:off x="0" y="6221336"/>
            <a:ext cx="12192000" cy="636664"/>
            <a:chOff x="0" y="6243681"/>
            <a:chExt cx="12192000" cy="63666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7955607-09E2-2B46-B390-03EE25E74C9D}"/>
                </a:ext>
              </a:extLst>
            </p:cNvPr>
            <p:cNvSpPr/>
            <p:nvPr userDrawn="1"/>
          </p:nvSpPr>
          <p:spPr>
            <a:xfrm>
              <a:off x="0" y="6243681"/>
              <a:ext cx="12192000" cy="636664"/>
            </a:xfrm>
            <a:prstGeom prst="rect">
              <a:avLst/>
            </a:prstGeom>
            <a:solidFill>
              <a:srgbClr val="60AC67"/>
            </a:solidFill>
            <a:ln>
              <a:noFill/>
            </a:ln>
            <a:effectLst>
              <a:outerShdw blurRad="50800" dist="50800" dir="5400000" sx="27000" sy="27000" algn="ctr" rotWithShape="0">
                <a:srgbClr val="000000">
                  <a:alpha val="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DEECD37-CE87-5146-8379-42AF8298D6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586480" y="6342172"/>
              <a:ext cx="5019040" cy="4396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82029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Bullet-list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87B38F0-2B0C-E148-9757-5FBB1E20131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4856" y="1914381"/>
            <a:ext cx="5339224" cy="4008899"/>
          </a:xfrm>
        </p:spPr>
        <p:txBody>
          <a:bodyPr/>
          <a:lstStyle/>
          <a:p>
            <a:pPr lvl="0"/>
            <a:r>
              <a:rPr lang="en-US" dirty="0"/>
              <a:t>BULLET LIST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D5B388-4D25-B345-A0C7-7832A1244B5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217923" y="1914381"/>
            <a:ext cx="5339221" cy="40088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 descr="Banner for the slides with a 25th anniversary symbol including 25 stars to represent each year of the program, the GLOBE logo, and the social media hashtag #VirtualGLOBE2020." title="GLOBE Banner">
            <a:extLst>
              <a:ext uri="{FF2B5EF4-FFF2-40B4-BE49-F238E27FC236}">
                <a16:creationId xmlns:a16="http://schemas.microsoft.com/office/drawing/2014/main" id="{BB1FC4E3-6C2C-F445-AD3E-5226237B32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58"/>
            <a:ext cx="12192000" cy="10922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705AD54-F20D-CA48-8BED-C18984831B7E}"/>
              </a:ext>
            </a:extLst>
          </p:cNvPr>
          <p:cNvGrpSpPr/>
          <p:nvPr userDrawn="1"/>
        </p:nvGrpSpPr>
        <p:grpSpPr>
          <a:xfrm>
            <a:off x="0" y="6221336"/>
            <a:ext cx="12192000" cy="636664"/>
            <a:chOff x="0" y="6243681"/>
            <a:chExt cx="12192000" cy="63666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C507337-8F61-CC48-985B-4C2421E51E5A}"/>
                </a:ext>
              </a:extLst>
            </p:cNvPr>
            <p:cNvSpPr/>
            <p:nvPr userDrawn="1"/>
          </p:nvSpPr>
          <p:spPr>
            <a:xfrm>
              <a:off x="0" y="6243681"/>
              <a:ext cx="12192000" cy="636664"/>
            </a:xfrm>
            <a:prstGeom prst="rect">
              <a:avLst/>
            </a:prstGeom>
            <a:solidFill>
              <a:srgbClr val="60AC67"/>
            </a:solidFill>
            <a:ln>
              <a:noFill/>
            </a:ln>
            <a:effectLst>
              <a:outerShdw blurRad="50800" dist="50800" dir="5400000" sx="27000" sy="27000" algn="ctr" rotWithShape="0">
                <a:srgbClr val="000000">
                  <a:alpha val="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F6F940A-BD3D-AC48-A62F-7FFA88295A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586480" y="6342172"/>
              <a:ext cx="5019040" cy="4396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9892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-Map-GLOBE-country-reg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the world highlighting all 123 countries that are part of the GLOBE Program. " title="GLOBE countries map">
            <a:extLst>
              <a:ext uri="{FF2B5EF4-FFF2-40B4-BE49-F238E27FC236}">
                <a16:creationId xmlns:a16="http://schemas.microsoft.com/office/drawing/2014/main" id="{F26C1564-7084-BC48-8C33-F21122B994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936780"/>
            <a:ext cx="12192000" cy="5845075"/>
          </a:xfrm>
          <a:prstGeom prst="rect">
            <a:avLst/>
          </a:prstGeom>
        </p:spPr>
      </p:pic>
      <p:pic>
        <p:nvPicPr>
          <p:cNvPr id="10" name="Picture 9" descr="Banner for the slides with a 25th anniversary symbol including 25 stars to represent each year of the program, the GLOBE logo, and the social media hashtag #VirtualGLOBE2020." title="GLOBE Banner">
            <a:extLst>
              <a:ext uri="{FF2B5EF4-FFF2-40B4-BE49-F238E27FC236}">
                <a16:creationId xmlns:a16="http://schemas.microsoft.com/office/drawing/2014/main" id="{18213111-B3AA-E04B-A90A-ABBEC8F8FEC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58"/>
            <a:ext cx="12192000" cy="10922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04CE8D2-A9B8-304A-A616-42C31AC962A3}"/>
              </a:ext>
            </a:extLst>
          </p:cNvPr>
          <p:cNvGrpSpPr/>
          <p:nvPr userDrawn="1"/>
        </p:nvGrpSpPr>
        <p:grpSpPr>
          <a:xfrm>
            <a:off x="0" y="6221336"/>
            <a:ext cx="12192000" cy="636664"/>
            <a:chOff x="0" y="6243681"/>
            <a:chExt cx="12192000" cy="63666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7C4D273-5D75-844E-87E7-B0A14835A23C}"/>
                </a:ext>
              </a:extLst>
            </p:cNvPr>
            <p:cNvSpPr/>
            <p:nvPr userDrawn="1"/>
          </p:nvSpPr>
          <p:spPr>
            <a:xfrm>
              <a:off x="0" y="6243681"/>
              <a:ext cx="12192000" cy="636664"/>
            </a:xfrm>
            <a:prstGeom prst="rect">
              <a:avLst/>
            </a:prstGeom>
            <a:solidFill>
              <a:srgbClr val="60AC67"/>
            </a:solidFill>
            <a:ln>
              <a:noFill/>
            </a:ln>
            <a:effectLst>
              <a:outerShdw blurRad="50800" dist="50800" dir="5400000" sx="27000" sy="27000" algn="ctr" rotWithShape="0">
                <a:srgbClr val="000000">
                  <a:alpha val="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B251391-B190-AC41-9955-514E5E27D3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3586480" y="6342172"/>
              <a:ext cx="5019040" cy="4396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79532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-Final-slide-contact-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large group of GLOBE students from around the world wearing native dress from many cultures and locations and holding a GLOBE flag. " title="GLOBE students">
            <a:extLst>
              <a:ext uri="{FF2B5EF4-FFF2-40B4-BE49-F238E27FC236}">
                <a16:creationId xmlns:a16="http://schemas.microsoft.com/office/drawing/2014/main" id="{7EA75CA0-A1FD-FD4F-B37C-5062CD4448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4122" t="2178" r="14057"/>
          <a:stretch/>
        </p:blipFill>
        <p:spPr>
          <a:xfrm>
            <a:off x="5399807" y="999835"/>
            <a:ext cx="6791410" cy="5356515"/>
          </a:xfrm>
          <a:prstGeom prst="rect">
            <a:avLst/>
          </a:prstGeom>
          <a:ln w="3175"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E48C09-5092-C04E-833B-B6BCD6AFF2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640" y="1826022"/>
            <a:ext cx="4378960" cy="636664"/>
          </a:xfrm>
        </p:spPr>
        <p:txBody>
          <a:bodyPr anchor="b"/>
          <a:lstStyle>
            <a:lvl1pPr algn="ctr">
              <a:defRPr sz="2000"/>
            </a:lvl1pPr>
          </a:lstStyle>
          <a:p>
            <a:r>
              <a:rPr lang="en-US" dirty="0"/>
              <a:t>ADD CONTACT INFO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A54A3B-6B26-5C4E-AD87-679FB2EB7EF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48640" y="2662382"/>
            <a:ext cx="4378960" cy="2294074"/>
          </a:xfrm>
        </p:spPr>
        <p:txBody>
          <a:bodyPr anchor="b">
            <a:normAutofit/>
          </a:bodyPr>
          <a:lstStyle>
            <a:lvl1pPr marL="0" indent="0" algn="ctr">
              <a:buFontTx/>
              <a:buNone/>
              <a:defRPr sz="2000" b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140D63-039A-C14C-9389-33EA3F615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DBB4A-52A4-0E44-A608-CF4D949E412D}" type="datetimeFigureOut">
              <a:rPr lang="en-US" smtClean="0"/>
              <a:t>10/10/20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9F0DA5-807D-8B4D-B437-650BD330D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54FF7D-25AA-A149-BD57-817CF1C02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9ADB1-9382-8547-8180-5C5890893E1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AFDDBBD-5AC6-FD42-9F73-1DC6073A85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783" y="6356350"/>
            <a:ext cx="5332434" cy="467318"/>
          </a:xfrm>
          <a:prstGeom prst="rect">
            <a:avLst/>
          </a:prstGeom>
          <a:effectLst>
            <a:outerShdw blurRad="50800" dist="50800" dir="5400000" sx="27000" sy="27000" algn="ctr" rotWithShape="0">
              <a:srgbClr val="000000">
                <a:alpha val="8000"/>
              </a:srgbClr>
            </a:outerShdw>
          </a:effectLst>
        </p:spPr>
      </p:pic>
      <p:pic>
        <p:nvPicPr>
          <p:cNvPr id="16" name="Picture 15" descr="Text saying &quot;for more information, visit www.globe.gov.&quot; ">
            <a:extLst>
              <a:ext uri="{FF2B5EF4-FFF2-40B4-BE49-F238E27FC236}">
                <a16:creationId xmlns:a16="http://schemas.microsoft.com/office/drawing/2014/main" id="{E16CFD48-434C-3243-A928-2448C1D0CD2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39553" y="5890872"/>
            <a:ext cx="2966654" cy="193939"/>
          </a:xfrm>
          <a:prstGeom prst="rect">
            <a:avLst/>
          </a:prstGeom>
        </p:spPr>
      </p:pic>
      <p:pic>
        <p:nvPicPr>
          <p:cNvPr id="22" name="Picture 21" descr="Banner for the slides with a 25th anniversary symbol including 25 stars to represent each year of the program, the GLOBE logo, and the social media hashtag #VirtualGLOBE2020." title="GLOBE Banner">
            <a:extLst>
              <a:ext uri="{FF2B5EF4-FFF2-40B4-BE49-F238E27FC236}">
                <a16:creationId xmlns:a16="http://schemas.microsoft.com/office/drawing/2014/main" id="{62540157-A418-3C48-94F9-C7AE03DDEA4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58"/>
            <a:ext cx="12192000" cy="10922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6B655312-50A1-2E49-B1D0-71DA1C181A7D}"/>
              </a:ext>
            </a:extLst>
          </p:cNvPr>
          <p:cNvGrpSpPr/>
          <p:nvPr userDrawn="1"/>
        </p:nvGrpSpPr>
        <p:grpSpPr>
          <a:xfrm>
            <a:off x="0" y="6221336"/>
            <a:ext cx="12192000" cy="636664"/>
            <a:chOff x="0" y="6243681"/>
            <a:chExt cx="12192000" cy="63666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FF47E72-A19E-0E4C-AE11-6B2DA3D85E99}"/>
                </a:ext>
              </a:extLst>
            </p:cNvPr>
            <p:cNvSpPr/>
            <p:nvPr userDrawn="1"/>
          </p:nvSpPr>
          <p:spPr>
            <a:xfrm>
              <a:off x="0" y="6243681"/>
              <a:ext cx="12192000" cy="636664"/>
            </a:xfrm>
            <a:prstGeom prst="rect">
              <a:avLst/>
            </a:prstGeom>
            <a:solidFill>
              <a:srgbClr val="60AC67"/>
            </a:solidFill>
            <a:ln>
              <a:noFill/>
            </a:ln>
            <a:effectLst>
              <a:outerShdw blurRad="50800" dist="50800" dir="5400000" sx="27000" sy="27000" algn="ctr" rotWithShape="0">
                <a:srgbClr val="000000">
                  <a:alpha val="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3A4D22C-D96C-E34D-896E-30BE0871DD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3586480" y="6342172"/>
              <a:ext cx="5019040" cy="4396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0405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E62EF4C-6837-E64F-B444-E8E538DF20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1800" y="3332479"/>
            <a:ext cx="6558280" cy="512921"/>
          </a:xfrm>
        </p:spPr>
        <p:txBody>
          <a:bodyPr anchor="b"/>
          <a:lstStyle>
            <a:lvl1pPr marL="0" indent="0" algn="l">
              <a:buNone/>
              <a:defRPr sz="2400" b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ADD SUBTITLE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56FADFF6-868C-3544-924D-D0FE92B28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888143"/>
            <a:ext cx="6558280" cy="12384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76227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6742C5-A148-F54F-A470-3696B1858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49191"/>
            <a:ext cx="10515600" cy="9385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AEFDA9-06FB-0E41-A3AC-E0AD031004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746648"/>
            <a:ext cx="10515600" cy="3321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90482F-30EB-4949-B4BB-FDCCC4D211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ABDBB4A-52A4-0E44-A608-CF4D949E412D}" type="datetimeFigureOut">
              <a:rPr lang="en-US" smtClean="0"/>
              <a:pPr/>
              <a:t>10/10/20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A7B515-6CC6-304D-95CC-EAD704C530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68E32B-561E-4147-96A5-49824E837A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49ADB1-9382-8547-8180-5C5890893E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154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0" r:id="rId2"/>
    <p:sldLayoutId id="2147483662" r:id="rId3"/>
    <p:sldLayoutId id="2147483661" r:id="rId4"/>
    <p:sldLayoutId id="2147483654" r:id="rId5"/>
    <p:sldLayoutId id="2147483688" r:id="rId6"/>
    <p:sldLayoutId id="2147483687" r:id="rId7"/>
    <p:sldLayoutId id="2147483652" r:id="rId8"/>
    <p:sldLayoutId id="2147483649" r:id="rId9"/>
    <p:sldLayoutId id="2147483651" r:id="rId10"/>
    <p:sldLayoutId id="2147483653" r:id="rId11"/>
    <p:sldLayoutId id="2147483656" r:id="rId12"/>
    <p:sldLayoutId id="2147483657" r:id="rId13"/>
    <p:sldLayoutId id="2147483658" r:id="rId14"/>
    <p:sldLayoutId id="214748365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i="0" kern="1200">
          <a:solidFill>
            <a:srgbClr val="081E75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50000"/>
          </a:schemeClr>
        </a:buClr>
        <a:buSzPct val="103000"/>
        <a:buFont typeface="Wingdings" pitchFamily="2" charset="2"/>
        <a:buChar char="§"/>
        <a:defRPr sz="2800" b="0" i="0" kern="1200">
          <a:solidFill>
            <a:schemeClr val="accent1">
              <a:lumMod val="50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C4AA00"/>
        </a:buClr>
        <a:buFont typeface="Wingdings" pitchFamily="2" charset="2"/>
        <a:buChar char="§"/>
        <a:defRPr sz="2800" b="0" i="0" kern="1200">
          <a:solidFill>
            <a:schemeClr val="accent1">
              <a:lumMod val="50000"/>
            </a:schemeClr>
          </a:solidFill>
          <a:latin typeface="Helvetica Neue Light" panose="02000403000000020004" pitchFamily="2" charset="0"/>
          <a:ea typeface="Helvetica Neue Light" panose="02000403000000020004" pitchFamily="2" charset="0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800"/>
        </a:spcBef>
        <a:buClr>
          <a:srgbClr val="B09400"/>
        </a:buClr>
        <a:buFont typeface="Wingdings" pitchFamily="2" charset="2"/>
        <a:buChar char="§"/>
        <a:defRPr sz="2400" b="0" i="0" kern="1200">
          <a:solidFill>
            <a:schemeClr val="accent1">
              <a:lumMod val="50000"/>
            </a:schemeClr>
          </a:solidFill>
          <a:latin typeface="Helvetica Neue Light" panose="02000403000000020004" pitchFamily="2" charset="0"/>
          <a:ea typeface="Helvetica Neue Light" panose="02000403000000020004" pitchFamily="2" charset="0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B68908"/>
        </a:buClr>
        <a:buFont typeface="Wingdings" pitchFamily="2" charset="2"/>
        <a:buChar char="§"/>
        <a:defRPr sz="2000" b="0" i="0" kern="1200">
          <a:solidFill>
            <a:schemeClr val="accent1">
              <a:lumMod val="50000"/>
            </a:schemeClr>
          </a:solidFill>
          <a:latin typeface="Helvetica Neue Light" panose="02000403000000020004" pitchFamily="2" charset="0"/>
          <a:ea typeface="Helvetica Neue Light" panose="02000403000000020004" pitchFamily="2" charset="0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B68908"/>
        </a:buClr>
        <a:buFont typeface="Wingdings" pitchFamily="2" charset="2"/>
        <a:buChar char="§"/>
        <a:defRPr sz="2000" b="0" i="0" kern="1200">
          <a:solidFill>
            <a:schemeClr val="accent1">
              <a:lumMod val="50000"/>
            </a:schemeClr>
          </a:solidFill>
          <a:latin typeface="Helvetica Neue Light" panose="02000403000000020004" pitchFamily="2" charset="0"/>
          <a:ea typeface="Helvetica Neue Light" panose="02000403000000020004" pitchFamily="2" charset="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C03EBD-8403-7D4F-A12F-28B6AA143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60133B-38D8-1441-B48C-FFFF1A7C11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ACCE2B-628F-104B-BFF9-4062E2EB81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DF17D3-6F94-A742-A396-A388579C5AF3}" type="datetimeFigureOut">
              <a:rPr lang="en-US" smtClean="0"/>
              <a:t>10/10/20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C2F7B5-5241-CD43-8F83-5F2AC33AD4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DE0F01-FCE6-8F4D-AF6D-6CF22BF4B1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15ADCB-1B61-CB45-98F5-3FB948F72A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3991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
<Relationships xmlns="http://schemas.openxmlformats.org/package/2006/relationships"><Relationship Id="rId3" Type="http://schemas.openxmlformats.org/officeDocument/2006/relationships/hyperlink" Target="about:blank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
<Relationships xmlns="http://schemas.openxmlformats.org/package/2006/relationships"><Relationship Id="rId3" Type="http://schemas.openxmlformats.org/officeDocument/2006/relationships/hyperlink" Target="about:blank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
<Relationships xmlns="http://schemas.openxmlformats.org/package/2006/relationships"><Relationship Id="rId3" Type="http://schemas.openxmlformats.org/officeDocument/2006/relationships/hyperlink" Target="about:blank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
<Relationships xmlns="http://schemas.openxmlformats.org/package/2006/relationships"><Relationship Id="rId3" Type="http://schemas.openxmlformats.org/officeDocument/2006/relationships/hyperlink" Target="about:blank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
<Relationships xmlns="http://schemas.openxmlformats.org/package/2006/relationships"><Relationship Id="rId3" Type="http://schemas.openxmlformats.org/officeDocument/2006/relationships/hyperlink" Target="about:blank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
</file>

<file path=ppt/slides/_rels/slide32.xml.rels><?xml version="1.0" encoding="UTF-8" standalone="yes"?>
<Relationships xmlns="http://schemas.openxmlformats.org/package/2006/relationships"><Relationship Id="rId8" Type="http://schemas.openxmlformats.org/officeDocument/2006/relationships/hyperlink" Target="about:blank" TargetMode="External"/><Relationship Id="rId3" Type="http://schemas.openxmlformats.org/officeDocument/2006/relationships/hyperlink" Target="about:blank" TargetMode="External"/><Relationship Id="rId7" Type="http://schemas.openxmlformats.org/officeDocument/2006/relationships/hyperlink" Target="about:blank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hyperlink" Target="about:blank" TargetMode="External"/><Relationship Id="rId11" Type="http://schemas.openxmlformats.org/officeDocument/2006/relationships/hyperlink" Target="about:blank" TargetMode="External"/><Relationship Id="rId5" Type="http://schemas.openxmlformats.org/officeDocument/2006/relationships/hyperlink" Target="about:blank" TargetMode="External"/><Relationship Id="rId10" Type="http://schemas.openxmlformats.org/officeDocument/2006/relationships/hyperlink" Target="about:blank" TargetMode="External"/><Relationship Id="rId4" Type="http://schemas.openxmlformats.org/officeDocument/2006/relationships/hyperlink" Target="about:blank" TargetMode="External"/><Relationship Id="rId9" Type="http://schemas.openxmlformats.org/officeDocument/2006/relationships/hyperlink" Target="about:blank" TargetMode="External"/></Relationships>

</file>

<file path=ppt/slides/_rels/slide33.xml.rels><?xml version="1.0" encoding="UTF-8" standalone="yes"?>
<Relationships xmlns="http://schemas.openxmlformats.org/package/2006/relationships"><Relationship Id="rId3" Type="http://schemas.openxmlformats.org/officeDocument/2006/relationships/hyperlink" Target="about:blank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hyperlink" Target="about:blank" TargetMode="External"/></Relationships>

</file>

<file path=ppt/slides/_rels/slide34.xml.rels><?xml version="1.0" encoding="UTF-8" standalone="yes"?>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about:blank" TargetMode="External"/><Relationship Id="rId1" Type="http://schemas.openxmlformats.org/officeDocument/2006/relationships/slideLayout" Target="../slideLayouts/slideLayout8.xml"/></Relationships>
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
<Relationships xmlns="http://schemas.openxmlformats.org/package/2006/relationships"><Relationship Id="rId3" Type="http://schemas.openxmlformats.org/officeDocument/2006/relationships/hyperlink" Target="about:blank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B7278EF-C557-DD43-A4A4-F872A65BB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035" y="1219200"/>
            <a:ext cx="6040690" cy="2129510"/>
          </a:xfrm>
        </p:spPr>
        <p:txBody>
          <a:bodyPr/>
          <a:lstStyle/>
          <a:p>
            <a:r>
              <a:rPr lang="en-US" dirty="0"/>
              <a:t>Using the GLOBE Program and Observer App to Engage Students in </a:t>
            </a:r>
            <a:br>
              <a:rPr lang="en-US" dirty="0"/>
            </a:br>
            <a:r>
              <a:rPr lang="en-US" dirty="0"/>
              <a:t>Data Literacy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6B7BE7-824D-BB47-9F5E-0DCB96097A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9035" y="3079102"/>
            <a:ext cx="6040690" cy="2915298"/>
          </a:xfrm>
        </p:spPr>
        <p:txBody>
          <a:bodyPr>
            <a:normAutofit/>
          </a:bodyPr>
          <a:lstStyle/>
          <a:p>
            <a:r>
              <a:rPr lang="en-US" dirty="0"/>
              <a:t>Tracy Ostrom</a:t>
            </a:r>
          </a:p>
          <a:p>
            <a:r>
              <a:rPr lang="en-US" dirty="0"/>
              <a:t>UC Berkeley, Dept. of Chemistry</a:t>
            </a:r>
          </a:p>
          <a:p>
            <a:r>
              <a:rPr lang="en-US" dirty="0"/>
              <a:t>GLOBE Mission EARTH</a:t>
            </a:r>
          </a:p>
          <a:p>
            <a:r>
              <a:rPr lang="en-US" dirty="0"/>
              <a:t>October 10, 2020</a:t>
            </a:r>
          </a:p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A97C2D-BA3D-1C4C-91B9-FDFCBAFA45D2}"/>
              </a:ext>
            </a:extLst>
          </p:cNvPr>
          <p:cNvSpPr txBox="1"/>
          <p:nvPr/>
        </p:nvSpPr>
        <p:spPr>
          <a:xfrm>
            <a:off x="10312400" y="266700"/>
            <a:ext cx="1765300" cy="36830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E56BDB-73F0-8F47-916C-ACC02E91C5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7400" y="127000"/>
            <a:ext cx="1041400" cy="77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0071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4B6ED-C682-3F4C-AC9E-9D6299E5B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01" y="808342"/>
            <a:ext cx="11622006" cy="938587"/>
          </a:xfrm>
        </p:spPr>
        <p:txBody>
          <a:bodyPr/>
          <a:lstStyle/>
          <a:p>
            <a:r>
              <a:rPr lang="en-US" dirty="0"/>
              <a:t>On-line Data Portals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A456E4-0F62-AB44-8F1C-08765B5D80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3440" y="1848529"/>
            <a:ext cx="5242560" cy="4025329"/>
          </a:xfrm>
        </p:spPr>
        <p:txBody>
          <a:bodyPr>
            <a:normAutofit fontScale="92500" lnSpcReduction="10000"/>
          </a:bodyPr>
          <a:lstStyle/>
          <a:p>
            <a:pPr>
              <a:buClr>
                <a:srgbClr val="BF8D2E"/>
              </a:buClr>
            </a:pPr>
            <a:r>
              <a:rPr lang="en-US" sz="3900" dirty="0" err="1"/>
              <a:t>mynasadata.gov</a:t>
            </a:r>
            <a:endParaRPr lang="en-US" sz="3900" dirty="0"/>
          </a:p>
          <a:p>
            <a:pPr>
              <a:buClr>
                <a:srgbClr val="BF8D2E"/>
              </a:buClr>
            </a:pPr>
            <a:r>
              <a:rPr lang="en-US" sz="3900" dirty="0" err="1"/>
              <a:t>beacon.berkeley.edu</a:t>
            </a:r>
            <a:endParaRPr lang="en-US" sz="3900" dirty="0"/>
          </a:p>
          <a:p>
            <a:pPr>
              <a:buClr>
                <a:srgbClr val="BF8D2E"/>
              </a:buClr>
            </a:pPr>
            <a:r>
              <a:rPr lang="en-US" dirty="0" err="1"/>
              <a:t>Data.gov</a:t>
            </a:r>
            <a:endParaRPr lang="en-US" dirty="0"/>
          </a:p>
          <a:p>
            <a:pPr>
              <a:buClr>
                <a:srgbClr val="BF8D2E"/>
              </a:buClr>
            </a:pPr>
            <a:r>
              <a:rPr lang="en-US" dirty="0" err="1"/>
              <a:t>epa.gov</a:t>
            </a:r>
            <a:endParaRPr lang="en-US" dirty="0"/>
          </a:p>
          <a:p>
            <a:pPr>
              <a:buClr>
                <a:srgbClr val="BF8D2E"/>
              </a:buClr>
            </a:pPr>
            <a:r>
              <a:rPr lang="en-US" dirty="0" err="1"/>
              <a:t>Noaa.gov</a:t>
            </a:r>
            <a:endParaRPr lang="en-US" dirty="0"/>
          </a:p>
          <a:p>
            <a:pPr>
              <a:buClr>
                <a:srgbClr val="BF8D2E"/>
              </a:buClr>
            </a:pPr>
            <a:r>
              <a:rPr lang="en-US" dirty="0" err="1"/>
              <a:t>Usgs.gov</a:t>
            </a:r>
            <a:endParaRPr lang="en-US" dirty="0"/>
          </a:p>
          <a:p>
            <a:pPr>
              <a:buClr>
                <a:srgbClr val="BF8D2E"/>
              </a:buClr>
            </a:pPr>
            <a:r>
              <a:rPr lang="en-US" dirty="0" err="1"/>
              <a:t>Nasa.gov</a:t>
            </a:r>
            <a:endParaRPr lang="en-US" dirty="0"/>
          </a:p>
          <a:p>
            <a:pPr>
              <a:buClr>
                <a:srgbClr val="BF8D2E"/>
              </a:buClr>
            </a:pPr>
            <a:r>
              <a:rPr lang="en-US" dirty="0" err="1"/>
              <a:t>Census.gov</a:t>
            </a:r>
            <a:endParaRPr lang="en-US" dirty="0"/>
          </a:p>
          <a:p>
            <a:pPr>
              <a:buClr>
                <a:srgbClr val="BF8D2E"/>
              </a:buClr>
            </a:pPr>
            <a:endParaRPr lang="en-US" dirty="0"/>
          </a:p>
          <a:p>
            <a:pPr>
              <a:buClr>
                <a:srgbClr val="BF8D2E"/>
              </a:buClr>
            </a:pPr>
            <a:endParaRPr lang="en-US" dirty="0"/>
          </a:p>
          <a:p>
            <a:pPr>
              <a:buClr>
                <a:srgbClr val="BF8D2E"/>
              </a:buClr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48BE33-FDB1-7748-B52E-DC3DE2A7774B}"/>
              </a:ext>
            </a:extLst>
          </p:cNvPr>
          <p:cNvSpPr txBox="1"/>
          <p:nvPr/>
        </p:nvSpPr>
        <p:spPr>
          <a:xfrm>
            <a:off x="10312400" y="266700"/>
            <a:ext cx="1765300" cy="36830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E4A40F-E840-1A4F-A1F0-40F30FD6C3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7400" y="127000"/>
            <a:ext cx="1041400" cy="7747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71AB70-BEB4-7F49-A698-2B9007535E8E}"/>
              </a:ext>
            </a:extLst>
          </p:cNvPr>
          <p:cNvSpPr txBox="1"/>
          <p:nvPr/>
        </p:nvSpPr>
        <p:spPr>
          <a:xfrm>
            <a:off x="6482812" y="1607445"/>
            <a:ext cx="5124773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BF8D2E"/>
              </a:buClr>
              <a:buFont typeface="Wingdings" pitchFamily="2" charset="2"/>
              <a:buChar char="§"/>
            </a:pPr>
            <a:endParaRPr lang="en-US" sz="2600" dirty="0">
              <a:solidFill>
                <a:schemeClr val="accent1">
                  <a:lumMod val="50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Clr>
                <a:srgbClr val="BF8D2E"/>
              </a:buClr>
              <a:buFont typeface="Wingdings" pitchFamily="2" charset="2"/>
              <a:buChar char="§"/>
            </a:pPr>
            <a:endParaRPr lang="en-US" sz="2600" dirty="0">
              <a:solidFill>
                <a:schemeClr val="accent1">
                  <a:lumMod val="50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Clr>
                <a:srgbClr val="BF8D2E"/>
              </a:buClr>
              <a:buFont typeface="Wingdings" pitchFamily="2" charset="2"/>
              <a:buChar char="§"/>
            </a:pPr>
            <a:endParaRPr lang="en-US" sz="2600" dirty="0">
              <a:solidFill>
                <a:schemeClr val="accent1">
                  <a:lumMod val="50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Clr>
                <a:srgbClr val="BF8D2E"/>
              </a:buClr>
              <a:buFont typeface="Wingdings" pitchFamily="2" charset="2"/>
              <a:buChar char="§"/>
            </a:pPr>
            <a:endParaRPr lang="en-US" sz="2600" dirty="0">
              <a:solidFill>
                <a:schemeClr val="accent1">
                  <a:lumMod val="50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Clr>
                <a:srgbClr val="BF8D2E"/>
              </a:buClr>
              <a:buFont typeface="Wingdings" pitchFamily="2" charset="2"/>
              <a:buChar char="§"/>
            </a:pPr>
            <a:endParaRPr lang="en-US" sz="2600" dirty="0">
              <a:solidFill>
                <a:schemeClr val="accent1">
                  <a:lumMod val="50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DD12BC9-F7CA-7946-A51F-E68543EBD934}"/>
              </a:ext>
            </a:extLst>
          </p:cNvPr>
          <p:cNvSpPr txBox="1">
            <a:spLocks/>
          </p:cNvSpPr>
          <p:nvPr/>
        </p:nvSpPr>
        <p:spPr>
          <a:xfrm>
            <a:off x="7004330" y="1442129"/>
            <a:ext cx="5073370" cy="422371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50000"/>
                </a:schemeClr>
              </a:buClr>
              <a:buSzPct val="103000"/>
              <a:buFont typeface="Wingdings" pitchFamily="2" charset="2"/>
              <a:buChar char="§"/>
              <a:defRPr sz="2800" b="0" i="0" kern="120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4AA00"/>
              </a:buClr>
              <a:buFont typeface="Wingdings" pitchFamily="2" charset="2"/>
              <a:buChar char="§"/>
              <a:defRPr sz="2800" b="0" i="0" kern="1200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rgbClr val="B09400"/>
              </a:buClr>
              <a:buFont typeface="Wingdings" pitchFamily="2" charset="2"/>
              <a:buChar char="§"/>
              <a:defRPr sz="2400" b="0" i="0" kern="1200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B68908"/>
              </a:buClr>
              <a:buFont typeface="Wingdings" pitchFamily="2" charset="2"/>
              <a:buChar char="§"/>
              <a:defRPr sz="2000" b="0" i="0" kern="1200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B68908"/>
              </a:buClr>
              <a:buFont typeface="Wingdings" pitchFamily="2" charset="2"/>
              <a:buChar char="§"/>
              <a:defRPr sz="2000" b="0" i="0" kern="1200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rgbClr val="BF8D2E"/>
              </a:buClr>
            </a:pPr>
            <a:r>
              <a:rPr lang="en-US" dirty="0" err="1"/>
              <a:t>Cdc.gov</a:t>
            </a:r>
            <a:r>
              <a:rPr lang="en-US" dirty="0"/>
              <a:t>/</a:t>
            </a:r>
            <a:r>
              <a:rPr lang="en-US" dirty="0" err="1"/>
              <a:t>hchs</a:t>
            </a:r>
            <a:r>
              <a:rPr lang="en-US" dirty="0"/>
              <a:t>/</a:t>
            </a:r>
          </a:p>
          <a:p>
            <a:pPr marL="285750" indent="-285750">
              <a:buClr>
                <a:srgbClr val="BF8D2E"/>
              </a:buClr>
            </a:pPr>
            <a:r>
              <a:rPr lang="en-US" dirty="0" err="1"/>
              <a:t>Cdmo.branch.sc.edu</a:t>
            </a:r>
            <a:endParaRPr lang="en-US" dirty="0"/>
          </a:p>
          <a:p>
            <a:pPr marL="285750" indent="-285750">
              <a:buClr>
                <a:srgbClr val="BF8D2E"/>
              </a:buClr>
            </a:pPr>
            <a:r>
              <a:rPr lang="en-US" dirty="0" err="1"/>
              <a:t>Pal.lternet.edu</a:t>
            </a:r>
            <a:endParaRPr lang="en-US" dirty="0"/>
          </a:p>
          <a:p>
            <a:pPr marL="285750" indent="-285750">
              <a:buClr>
                <a:srgbClr val="BF8D2E"/>
              </a:buClr>
            </a:pPr>
            <a:r>
              <a:rPr lang="en-US" dirty="0" err="1"/>
              <a:t>Biobank.ctsu.ox.ul</a:t>
            </a:r>
            <a:endParaRPr lang="en-US" dirty="0"/>
          </a:p>
          <a:p>
            <a:pPr marL="285750" indent="-285750">
              <a:buClr>
                <a:srgbClr val="BF8D2E"/>
              </a:buClr>
            </a:pPr>
            <a:r>
              <a:rPr lang="en-US" dirty="0" err="1"/>
              <a:t>Oceansofdata.org</a:t>
            </a:r>
            <a:endParaRPr lang="en-US" dirty="0"/>
          </a:p>
          <a:p>
            <a:pPr marL="285750" indent="-285750">
              <a:buClr>
                <a:srgbClr val="BF8D2E"/>
              </a:buClr>
            </a:pPr>
            <a:r>
              <a:rPr lang="en-US" dirty="0" err="1"/>
              <a:t>Datanuggets.org</a:t>
            </a:r>
            <a:endParaRPr lang="en-US" dirty="0"/>
          </a:p>
          <a:p>
            <a:pPr marL="285750" indent="-285750">
              <a:buClr>
                <a:srgbClr val="BF8D2E"/>
              </a:buClr>
            </a:pPr>
            <a:r>
              <a:rPr lang="en-US" dirty="0" err="1"/>
              <a:t>Tuvalabs.com</a:t>
            </a:r>
            <a:endParaRPr lang="en-US" dirty="0"/>
          </a:p>
          <a:p>
            <a:pPr marL="285750" indent="-285750">
              <a:buClr>
                <a:srgbClr val="BF8D2E"/>
              </a:buClr>
            </a:pPr>
            <a:r>
              <a:rPr lang="en-US" dirty="0" err="1"/>
              <a:t>Youcubed.org</a:t>
            </a:r>
            <a:endParaRPr lang="en-US" dirty="0"/>
          </a:p>
          <a:p>
            <a:pPr marL="285750" indent="-285750">
              <a:buClr>
                <a:srgbClr val="BF8D2E"/>
              </a:buClr>
            </a:pPr>
            <a:r>
              <a:rPr lang="en-US" dirty="0" err="1"/>
              <a:t>asombro.org</a:t>
            </a:r>
            <a:r>
              <a:rPr lang="en-US" dirty="0"/>
              <a:t>/</a:t>
            </a:r>
            <a:r>
              <a:rPr lang="en-US" dirty="0" err="1"/>
              <a:t>minidatajam</a:t>
            </a:r>
            <a:r>
              <a:rPr lang="en-US" dirty="0"/>
              <a:t>/</a:t>
            </a:r>
          </a:p>
          <a:p>
            <a:pPr>
              <a:buClr>
                <a:srgbClr val="BF8D2E"/>
              </a:buClr>
            </a:pPr>
            <a:endParaRPr lang="en-US" dirty="0"/>
          </a:p>
          <a:p>
            <a:pPr>
              <a:buClr>
                <a:srgbClr val="BF8D2E"/>
              </a:buClr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38957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0EB8740-678D-9F46-BB92-DD3B12F21C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420122"/>
            <a:ext cx="6347122" cy="49027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DBC0F8B-FD02-B644-BED1-6B8302DA52C6}"/>
              </a:ext>
            </a:extLst>
          </p:cNvPr>
          <p:cNvSpPr txBox="1"/>
          <p:nvPr/>
        </p:nvSpPr>
        <p:spPr>
          <a:xfrm>
            <a:off x="10312400" y="266700"/>
            <a:ext cx="1765300" cy="36830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C1E329-3145-644E-A5BF-835D97760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620" y="846024"/>
            <a:ext cx="7298668" cy="938587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Teaching Graph Choice - </a:t>
            </a:r>
            <a:r>
              <a:rPr lang="en-US" dirty="0">
                <a:solidFill>
                  <a:srgbClr val="00B0F0"/>
                </a:solidFill>
              </a:rPr>
              <a:t>Visualize</a:t>
            </a:r>
            <a:endParaRPr lang="en-US" sz="2800" dirty="0">
              <a:solidFill>
                <a:srgbClr val="00B0F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08EB8B-2E02-1E4C-A55F-5ACF8A3FB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511" y="1784611"/>
            <a:ext cx="5090160" cy="403192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When working with data, what graph we use is dependent upon, at the broadest sense, three factors:</a:t>
            </a:r>
          </a:p>
          <a:p>
            <a:pPr lvl="1"/>
            <a:r>
              <a:rPr lang="en-US" dirty="0"/>
              <a:t>what </a:t>
            </a:r>
            <a:r>
              <a:rPr lang="en-US" u="sng" dirty="0"/>
              <a:t>question</a:t>
            </a:r>
            <a:r>
              <a:rPr lang="en-US" dirty="0"/>
              <a:t> we are asking of our data,</a:t>
            </a:r>
          </a:p>
          <a:p>
            <a:pPr lvl="1"/>
            <a:r>
              <a:rPr lang="en-US" dirty="0"/>
              <a:t>what data we have, and</a:t>
            </a:r>
          </a:p>
          <a:p>
            <a:pPr lvl="1"/>
            <a:r>
              <a:rPr lang="en-US" dirty="0"/>
              <a:t>who we are communicating to with our data.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4BB5FF-2197-764A-AC01-EBA9CA8C24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7400" y="127000"/>
            <a:ext cx="1041400" cy="7747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3F8BFD17-1855-3542-A8EB-83443558ED31}"/>
              </a:ext>
            </a:extLst>
          </p:cNvPr>
          <p:cNvSpPr/>
          <p:nvPr/>
        </p:nvSpPr>
        <p:spPr>
          <a:xfrm>
            <a:off x="5292671" y="901700"/>
            <a:ext cx="2416424" cy="1306928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2236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DBC0F8B-FD02-B644-BED1-6B8302DA52C6}"/>
              </a:ext>
            </a:extLst>
          </p:cNvPr>
          <p:cNvSpPr txBox="1"/>
          <p:nvPr/>
        </p:nvSpPr>
        <p:spPr>
          <a:xfrm>
            <a:off x="10312400" y="266700"/>
            <a:ext cx="1765300" cy="36830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C1E329-3145-644E-A5BF-835D97760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440" y="1441733"/>
            <a:ext cx="10251660" cy="938587"/>
          </a:xfrm>
        </p:spPr>
        <p:txBody>
          <a:bodyPr/>
          <a:lstStyle/>
          <a:p>
            <a:r>
              <a:rPr lang="en-US" dirty="0">
                <a:solidFill>
                  <a:srgbClr val="00B0F0"/>
                </a:solidFill>
              </a:rPr>
              <a:t>Visualize</a:t>
            </a:r>
            <a:r>
              <a:rPr lang="en-US" dirty="0"/>
              <a:t> – Graph Types</a:t>
            </a:r>
            <a:br>
              <a:rPr lang="en-US" dirty="0"/>
            </a:br>
            <a:r>
              <a:rPr lang="en-US" dirty="0"/>
              <a:t> </a:t>
            </a:r>
            <a:r>
              <a:rPr lang="en-US" sz="2800" dirty="0"/>
              <a:t>(</a:t>
            </a:r>
            <a:r>
              <a:rPr lang="en-US" sz="2800" i="1" dirty="0">
                <a:solidFill>
                  <a:srgbClr val="00B0F0"/>
                </a:solidFill>
              </a:rPr>
              <a:t>collect</a:t>
            </a:r>
            <a:r>
              <a:rPr lang="en-US" sz="2800" i="1" dirty="0">
                <a:solidFill>
                  <a:srgbClr val="C00000"/>
                </a:solidFill>
              </a:rPr>
              <a:t>, </a:t>
            </a:r>
            <a:r>
              <a:rPr lang="en-US" sz="2800" i="1" dirty="0">
                <a:solidFill>
                  <a:srgbClr val="00B0F0"/>
                </a:solidFill>
              </a:rPr>
              <a:t>organize</a:t>
            </a:r>
            <a:r>
              <a:rPr lang="en-US" sz="2800" i="1" dirty="0">
                <a:solidFill>
                  <a:srgbClr val="C00000"/>
                </a:solidFill>
              </a:rPr>
              <a:t>, visualize, </a:t>
            </a:r>
            <a:r>
              <a:rPr lang="en-US" sz="2800" i="1" dirty="0">
                <a:solidFill>
                  <a:srgbClr val="00B0F0"/>
                </a:solidFill>
              </a:rPr>
              <a:t>analyze</a:t>
            </a:r>
            <a:r>
              <a:rPr lang="en-US" sz="2800" i="1" dirty="0">
                <a:solidFill>
                  <a:srgbClr val="C00000"/>
                </a:solidFill>
              </a:rPr>
              <a:t>, </a:t>
            </a:r>
            <a:r>
              <a:rPr lang="en-US" sz="2800" i="1" dirty="0">
                <a:solidFill>
                  <a:srgbClr val="00B0F0"/>
                </a:solidFill>
              </a:rPr>
              <a:t>interpret</a:t>
            </a:r>
            <a:r>
              <a:rPr lang="en-US" sz="2800" i="1" dirty="0">
                <a:solidFill>
                  <a:srgbClr val="C00000"/>
                </a:solidFill>
              </a:rPr>
              <a:t>, </a:t>
            </a:r>
            <a:r>
              <a:rPr lang="en-US" sz="2800" i="1" dirty="0">
                <a:solidFill>
                  <a:srgbClr val="00B0F0"/>
                </a:solidFill>
              </a:rPr>
              <a:t>share</a:t>
            </a:r>
            <a:r>
              <a:rPr lang="en-US" sz="2800" i="1" dirty="0"/>
              <a:t>)</a:t>
            </a:r>
            <a:r>
              <a:rPr lang="en-US" sz="2800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08EB8B-2E02-1E4C-A55F-5ACF8A3FB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3440" y="2691753"/>
            <a:ext cx="10251660" cy="3321375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203D7C"/>
                </a:solidFill>
                <a:sym typeface="Raleway"/>
              </a:rPr>
              <a:t>Comparisons: </a:t>
            </a:r>
            <a:r>
              <a:rPr lang="en-US" dirty="0">
                <a:solidFill>
                  <a:srgbClr val="203D7C"/>
                </a:solidFill>
                <a:sym typeface="Raleway"/>
              </a:rPr>
              <a:t>Comparing two or more groups (same/different or correlated)?</a:t>
            </a:r>
          </a:p>
          <a:p>
            <a:pPr lvl="1"/>
            <a:r>
              <a:rPr lang="en-US" dirty="0">
                <a:solidFill>
                  <a:srgbClr val="203D7C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Raleway"/>
              </a:rPr>
              <a:t>Compare/contrast</a:t>
            </a:r>
          </a:p>
          <a:p>
            <a:pPr lvl="1"/>
            <a:r>
              <a:rPr lang="en-US" dirty="0">
                <a:solidFill>
                  <a:srgbClr val="203D7C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Raleway"/>
              </a:rPr>
              <a:t>Before/after</a:t>
            </a:r>
          </a:p>
          <a:p>
            <a:pPr lvl="1"/>
            <a:r>
              <a:rPr lang="en-US" dirty="0">
                <a:solidFill>
                  <a:srgbClr val="203D7C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Raleway"/>
              </a:rPr>
              <a:t>Change over time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4BB5FF-2197-764A-AC01-EBA9CA8C24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7400" y="127000"/>
            <a:ext cx="1041400" cy="774700"/>
          </a:xfrm>
          <a:prstGeom prst="rect">
            <a:avLst/>
          </a:prstGeom>
        </p:spPr>
      </p:pic>
      <p:grpSp>
        <p:nvGrpSpPr>
          <p:cNvPr id="6" name="Google Shape;133;p13">
            <a:extLst>
              <a:ext uri="{FF2B5EF4-FFF2-40B4-BE49-F238E27FC236}">
                <a16:creationId xmlns:a16="http://schemas.microsoft.com/office/drawing/2014/main" id="{093319A5-8738-5D46-B7F9-F5DCB973A44C}"/>
              </a:ext>
            </a:extLst>
          </p:cNvPr>
          <p:cNvGrpSpPr/>
          <p:nvPr/>
        </p:nvGrpSpPr>
        <p:grpSpPr>
          <a:xfrm>
            <a:off x="7627388" y="3540400"/>
            <a:ext cx="1923012" cy="2472728"/>
            <a:chOff x="4089138" y="1928775"/>
            <a:chExt cx="954000" cy="1206000"/>
          </a:xfrm>
        </p:grpSpPr>
        <p:grpSp>
          <p:nvGrpSpPr>
            <p:cNvPr id="7" name="Google Shape;134;p13">
              <a:extLst>
                <a:ext uri="{FF2B5EF4-FFF2-40B4-BE49-F238E27FC236}">
                  <a16:creationId xmlns:a16="http://schemas.microsoft.com/office/drawing/2014/main" id="{A3036E7D-854C-2B46-816A-EE731AD908A9}"/>
                </a:ext>
              </a:extLst>
            </p:cNvPr>
            <p:cNvGrpSpPr/>
            <p:nvPr/>
          </p:nvGrpSpPr>
          <p:grpSpPr>
            <a:xfrm>
              <a:off x="4170903" y="1978708"/>
              <a:ext cx="790453" cy="914540"/>
              <a:chOff x="2380924" y="1117288"/>
              <a:chExt cx="1407000" cy="1627874"/>
            </a:xfrm>
          </p:grpSpPr>
          <p:pic>
            <p:nvPicPr>
              <p:cNvPr id="9" name="Google Shape;135;p13">
                <a:extLst>
                  <a:ext uri="{FF2B5EF4-FFF2-40B4-BE49-F238E27FC236}">
                    <a16:creationId xmlns:a16="http://schemas.microsoft.com/office/drawing/2014/main" id="{B254A26D-0852-7641-A25C-2D11CCB8A77D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2447716" y="1117288"/>
                <a:ext cx="1304546" cy="1172353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0" name="Google Shape;136;p13">
                <a:extLst>
                  <a:ext uri="{FF2B5EF4-FFF2-40B4-BE49-F238E27FC236}">
                    <a16:creationId xmlns:a16="http://schemas.microsoft.com/office/drawing/2014/main" id="{BE0F1EA0-8E23-FD4C-BEB7-D6A2E65CDE93}"/>
                  </a:ext>
                </a:extLst>
              </p:cNvPr>
              <p:cNvSpPr txBox="1"/>
              <p:nvPr/>
            </p:nvSpPr>
            <p:spPr>
              <a:xfrm>
                <a:off x="2380924" y="2259162"/>
                <a:ext cx="1407000" cy="486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203D7C"/>
                  </a:buClr>
                  <a:buSzPts val="300"/>
                  <a:buFont typeface="Raleway"/>
                  <a:buNone/>
                </a:pPr>
                <a:r>
                  <a:rPr lang="en-US" sz="1200" b="0" i="0" u="none" strike="noStrike" cap="none">
                    <a:solidFill>
                      <a:srgbClr val="203D7C"/>
                    </a:solidFill>
                    <a:latin typeface="Raleway"/>
                    <a:ea typeface="Raleway"/>
                    <a:cs typeface="Raleway"/>
                    <a:sym typeface="Raleway"/>
                  </a:rPr>
                  <a:t>Bar Chart</a:t>
                </a:r>
                <a:endParaRPr/>
              </a:p>
            </p:txBody>
          </p:sp>
        </p:grpSp>
        <p:sp>
          <p:nvSpPr>
            <p:cNvPr id="8" name="Google Shape;137;p13">
              <a:extLst>
                <a:ext uri="{FF2B5EF4-FFF2-40B4-BE49-F238E27FC236}">
                  <a16:creationId xmlns:a16="http://schemas.microsoft.com/office/drawing/2014/main" id="{95380F7C-C419-5249-98A9-690F51D6AB0C}"/>
                </a:ext>
              </a:extLst>
            </p:cNvPr>
            <p:cNvSpPr/>
            <p:nvPr/>
          </p:nvSpPr>
          <p:spPr>
            <a:xfrm>
              <a:off x="4089138" y="1928775"/>
              <a:ext cx="954000" cy="1206000"/>
            </a:xfrm>
            <a:prstGeom prst="rect">
              <a:avLst/>
            </a:prstGeom>
            <a:noFill/>
            <a:ln w="19050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0948988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DBC0F8B-FD02-B644-BED1-6B8302DA52C6}"/>
              </a:ext>
            </a:extLst>
          </p:cNvPr>
          <p:cNvSpPr txBox="1"/>
          <p:nvPr/>
        </p:nvSpPr>
        <p:spPr>
          <a:xfrm>
            <a:off x="10312400" y="266700"/>
            <a:ext cx="1765300" cy="36830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08EB8B-2E02-1E4C-A55F-5ACF8A3FB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3440" y="2704453"/>
            <a:ext cx="10251660" cy="3321375"/>
          </a:xfrm>
        </p:spPr>
        <p:txBody>
          <a:bodyPr/>
          <a:lstStyle/>
          <a:p>
            <a:pPr marL="0" lvl="0" indent="0">
              <a:spcBef>
                <a:spcPts val="0"/>
              </a:spcBef>
              <a:buClr>
                <a:srgbClr val="203D7C"/>
              </a:buClr>
              <a:buSzPts val="1400"/>
              <a:buNone/>
            </a:pPr>
            <a:r>
              <a:rPr lang="en-US" b="1" dirty="0">
                <a:solidFill>
                  <a:srgbClr val="203D7C"/>
                </a:solidFill>
                <a:sym typeface="Raleway"/>
              </a:rPr>
              <a:t>Distributions:</a:t>
            </a:r>
            <a:r>
              <a:rPr lang="en-US" dirty="0">
                <a:solidFill>
                  <a:srgbClr val="203D7C"/>
                </a:solidFill>
                <a:sym typeface="Raleway"/>
              </a:rPr>
              <a:t> Looking at variability of a group? </a:t>
            </a:r>
            <a:endParaRPr lang="en-US" b="1" dirty="0">
              <a:solidFill>
                <a:srgbClr val="203D7C"/>
              </a:solidFill>
              <a:sym typeface="Raleway"/>
            </a:endParaRPr>
          </a:p>
          <a:p>
            <a:pPr lvl="1"/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From/to</a:t>
            </a:r>
          </a:p>
          <a:p>
            <a:pPr lvl="1"/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Spread over time</a:t>
            </a:r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4BB5FF-2197-764A-AC01-EBA9CA8C24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7400" y="127000"/>
            <a:ext cx="1041400" cy="774700"/>
          </a:xfrm>
          <a:prstGeom prst="rect">
            <a:avLst/>
          </a:prstGeom>
        </p:spPr>
      </p:pic>
      <p:grpSp>
        <p:nvGrpSpPr>
          <p:cNvPr id="6" name="Google Shape;168;p13">
            <a:extLst>
              <a:ext uri="{FF2B5EF4-FFF2-40B4-BE49-F238E27FC236}">
                <a16:creationId xmlns:a16="http://schemas.microsoft.com/office/drawing/2014/main" id="{F3835E49-3E71-2346-BD9B-ED6ADC61419C}"/>
              </a:ext>
            </a:extLst>
          </p:cNvPr>
          <p:cNvGrpSpPr/>
          <p:nvPr/>
        </p:nvGrpSpPr>
        <p:grpSpPr>
          <a:xfrm>
            <a:off x="8687124" y="3429000"/>
            <a:ext cx="2044375" cy="2398825"/>
            <a:chOff x="2246100" y="3761925"/>
            <a:chExt cx="954000" cy="1206000"/>
          </a:xfrm>
        </p:grpSpPr>
        <p:grpSp>
          <p:nvGrpSpPr>
            <p:cNvPr id="7" name="Google Shape;169;p13">
              <a:extLst>
                <a:ext uri="{FF2B5EF4-FFF2-40B4-BE49-F238E27FC236}">
                  <a16:creationId xmlns:a16="http://schemas.microsoft.com/office/drawing/2014/main" id="{9E3AF106-8D0A-334A-88C9-0B6EA3C8DD09}"/>
                </a:ext>
              </a:extLst>
            </p:cNvPr>
            <p:cNvGrpSpPr/>
            <p:nvPr/>
          </p:nvGrpSpPr>
          <p:grpSpPr>
            <a:xfrm>
              <a:off x="2327157" y="3907712"/>
              <a:ext cx="791897" cy="914427"/>
              <a:chOff x="10433519" y="3112002"/>
              <a:chExt cx="1400100" cy="1616737"/>
            </a:xfrm>
          </p:grpSpPr>
          <p:sp>
            <p:nvSpPr>
              <p:cNvPr id="9" name="Google Shape;170;p13">
                <a:extLst>
                  <a:ext uri="{FF2B5EF4-FFF2-40B4-BE49-F238E27FC236}">
                    <a16:creationId xmlns:a16="http://schemas.microsoft.com/office/drawing/2014/main" id="{3D177827-1F7E-1F4F-BE9C-3C24FA61A7B3}"/>
                  </a:ext>
                </a:extLst>
              </p:cNvPr>
              <p:cNvSpPr txBox="1"/>
              <p:nvPr/>
            </p:nvSpPr>
            <p:spPr>
              <a:xfrm>
                <a:off x="10433519" y="4245139"/>
                <a:ext cx="1400100" cy="483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203D7C"/>
                  </a:buClr>
                  <a:buSzPts val="300"/>
                  <a:buFont typeface="Raleway"/>
                  <a:buNone/>
                </a:pPr>
                <a:r>
                  <a:rPr lang="en-US" sz="1200">
                    <a:solidFill>
                      <a:srgbClr val="203D7C"/>
                    </a:solidFill>
                    <a:latin typeface="Raleway"/>
                    <a:ea typeface="Raleway"/>
                    <a:cs typeface="Raleway"/>
                    <a:sym typeface="Raleway"/>
                  </a:rPr>
                  <a:t>Box plot</a:t>
                </a:r>
                <a:endParaRPr/>
              </a:p>
            </p:txBody>
          </p:sp>
          <p:pic>
            <p:nvPicPr>
              <p:cNvPr id="10" name="Google Shape;171;p13">
                <a:extLst>
                  <a:ext uri="{FF2B5EF4-FFF2-40B4-BE49-F238E27FC236}">
                    <a16:creationId xmlns:a16="http://schemas.microsoft.com/office/drawing/2014/main" id="{515DFF6E-A1CC-6840-A8F8-3E7D3AD3E67D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10448250" y="3112002"/>
                <a:ext cx="1342830" cy="116948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8" name="Google Shape;172;p13">
              <a:extLst>
                <a:ext uri="{FF2B5EF4-FFF2-40B4-BE49-F238E27FC236}">
                  <a16:creationId xmlns:a16="http://schemas.microsoft.com/office/drawing/2014/main" id="{9F03E5B0-A66C-0F4A-BDB3-56FB9CD40439}"/>
                </a:ext>
              </a:extLst>
            </p:cNvPr>
            <p:cNvSpPr/>
            <p:nvPr/>
          </p:nvSpPr>
          <p:spPr>
            <a:xfrm>
              <a:off x="2246100" y="3761925"/>
              <a:ext cx="954000" cy="1206000"/>
            </a:xfrm>
            <a:prstGeom prst="rect">
              <a:avLst/>
            </a:prstGeom>
            <a:noFill/>
            <a:ln w="19050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B80B24EE-559D-BF4F-8030-4DF6F990DBC0}"/>
              </a:ext>
            </a:extLst>
          </p:cNvPr>
          <p:cNvSpPr txBox="1">
            <a:spLocks/>
          </p:cNvSpPr>
          <p:nvPr/>
        </p:nvSpPr>
        <p:spPr>
          <a:xfrm>
            <a:off x="853440" y="1448487"/>
            <a:ext cx="10251660" cy="9385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rgbClr val="081E75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dirty="0">
                <a:solidFill>
                  <a:srgbClr val="00B0F0"/>
                </a:solidFill>
              </a:rPr>
              <a:t>Visualize</a:t>
            </a:r>
            <a:r>
              <a:rPr lang="en-US" dirty="0"/>
              <a:t> – Graph Types</a:t>
            </a:r>
            <a:br>
              <a:rPr lang="en-US" dirty="0"/>
            </a:br>
            <a:r>
              <a:rPr lang="en-US" dirty="0"/>
              <a:t> </a:t>
            </a:r>
            <a:r>
              <a:rPr lang="en-US" sz="2800" dirty="0"/>
              <a:t>(</a:t>
            </a:r>
            <a:r>
              <a:rPr lang="en-US" sz="2800" i="1" dirty="0">
                <a:solidFill>
                  <a:srgbClr val="00B0F0"/>
                </a:solidFill>
              </a:rPr>
              <a:t>collect</a:t>
            </a:r>
            <a:r>
              <a:rPr lang="en-US" sz="2800" i="1" dirty="0">
                <a:solidFill>
                  <a:srgbClr val="C00000"/>
                </a:solidFill>
              </a:rPr>
              <a:t>, </a:t>
            </a:r>
            <a:r>
              <a:rPr lang="en-US" sz="2800" i="1" dirty="0">
                <a:solidFill>
                  <a:srgbClr val="00B0F0"/>
                </a:solidFill>
              </a:rPr>
              <a:t>organize</a:t>
            </a:r>
            <a:r>
              <a:rPr lang="en-US" sz="2800" i="1" dirty="0">
                <a:solidFill>
                  <a:srgbClr val="C00000"/>
                </a:solidFill>
              </a:rPr>
              <a:t>, visualize, </a:t>
            </a:r>
            <a:r>
              <a:rPr lang="en-US" sz="2800" i="1" dirty="0">
                <a:solidFill>
                  <a:srgbClr val="00B0F0"/>
                </a:solidFill>
              </a:rPr>
              <a:t>analyze</a:t>
            </a:r>
            <a:r>
              <a:rPr lang="en-US" sz="2800" i="1" dirty="0">
                <a:solidFill>
                  <a:srgbClr val="C00000"/>
                </a:solidFill>
              </a:rPr>
              <a:t>, </a:t>
            </a:r>
            <a:r>
              <a:rPr lang="en-US" sz="2800" i="1" dirty="0">
                <a:solidFill>
                  <a:srgbClr val="00B0F0"/>
                </a:solidFill>
              </a:rPr>
              <a:t>interpret</a:t>
            </a:r>
            <a:r>
              <a:rPr lang="en-US" sz="2800" i="1" dirty="0">
                <a:solidFill>
                  <a:srgbClr val="C00000"/>
                </a:solidFill>
              </a:rPr>
              <a:t>, </a:t>
            </a:r>
            <a:r>
              <a:rPr lang="en-US" sz="2800" i="1" dirty="0">
                <a:solidFill>
                  <a:srgbClr val="00B0F0"/>
                </a:solidFill>
              </a:rPr>
              <a:t>share</a:t>
            </a:r>
            <a:r>
              <a:rPr lang="en-US" sz="2800" i="1" dirty="0"/>
              <a:t>)</a:t>
            </a:r>
            <a:r>
              <a:rPr lang="en-US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573356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DBC0F8B-FD02-B644-BED1-6B8302DA52C6}"/>
              </a:ext>
            </a:extLst>
          </p:cNvPr>
          <p:cNvSpPr txBox="1"/>
          <p:nvPr/>
        </p:nvSpPr>
        <p:spPr>
          <a:xfrm>
            <a:off x="10312400" y="266700"/>
            <a:ext cx="1765300" cy="36830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08EB8B-2E02-1E4C-A55F-5ACF8A3FB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3440" y="2780653"/>
            <a:ext cx="10251660" cy="3321375"/>
          </a:xfrm>
        </p:spPr>
        <p:txBody>
          <a:bodyPr/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Clr>
                <a:srgbClr val="203D7C"/>
              </a:buClr>
              <a:buSzPts val="1400"/>
              <a:buNone/>
            </a:pPr>
            <a:r>
              <a:rPr lang="en-US" b="1" dirty="0">
                <a:solidFill>
                  <a:srgbClr val="203D7C"/>
                </a:solidFill>
                <a:sym typeface="Raleway"/>
              </a:rPr>
              <a:t>Compositions:</a:t>
            </a:r>
            <a:r>
              <a:rPr lang="en-US" dirty="0">
                <a:solidFill>
                  <a:srgbClr val="203D7C"/>
                </a:solidFill>
                <a:sym typeface="Raleway"/>
              </a:rPr>
              <a:t> Looking at how total is proportioned into sub-groups?</a:t>
            </a:r>
            <a:endParaRPr lang="en-US" b="1" dirty="0">
              <a:solidFill>
                <a:srgbClr val="203D7C"/>
              </a:solidFill>
              <a:sym typeface="Raleway"/>
            </a:endParaRPr>
          </a:p>
          <a:p>
            <a:pPr lvl="1"/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Parts to make a whole</a:t>
            </a:r>
          </a:p>
          <a:p>
            <a:pPr lvl="1"/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Percentages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4BB5FF-2197-764A-AC01-EBA9CA8C24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7400" y="127000"/>
            <a:ext cx="1041400" cy="774700"/>
          </a:xfrm>
          <a:prstGeom prst="rect">
            <a:avLst/>
          </a:prstGeom>
        </p:spPr>
      </p:pic>
      <p:grpSp>
        <p:nvGrpSpPr>
          <p:cNvPr id="6" name="Google Shape;178;p13">
            <a:extLst>
              <a:ext uri="{FF2B5EF4-FFF2-40B4-BE49-F238E27FC236}">
                <a16:creationId xmlns:a16="http://schemas.microsoft.com/office/drawing/2014/main" id="{161332A0-28DE-7E4A-8CC0-0A8EB0462C2E}"/>
              </a:ext>
            </a:extLst>
          </p:cNvPr>
          <p:cNvGrpSpPr/>
          <p:nvPr/>
        </p:nvGrpSpPr>
        <p:grpSpPr>
          <a:xfrm>
            <a:off x="6498100" y="3581888"/>
            <a:ext cx="1934700" cy="2310912"/>
            <a:chOff x="2157025" y="3863150"/>
            <a:chExt cx="954000" cy="1206000"/>
          </a:xfrm>
        </p:grpSpPr>
        <p:grpSp>
          <p:nvGrpSpPr>
            <p:cNvPr id="7" name="Google Shape;179;p13">
              <a:extLst>
                <a:ext uri="{FF2B5EF4-FFF2-40B4-BE49-F238E27FC236}">
                  <a16:creationId xmlns:a16="http://schemas.microsoft.com/office/drawing/2014/main" id="{AD97954A-815A-1E44-85AE-90E5025856BC}"/>
                </a:ext>
              </a:extLst>
            </p:cNvPr>
            <p:cNvGrpSpPr/>
            <p:nvPr/>
          </p:nvGrpSpPr>
          <p:grpSpPr>
            <a:xfrm>
              <a:off x="2249401" y="3992395"/>
              <a:ext cx="769233" cy="914507"/>
              <a:chOff x="642817" y="5053125"/>
              <a:chExt cx="1366068" cy="1624057"/>
            </a:xfrm>
          </p:grpSpPr>
          <p:sp>
            <p:nvSpPr>
              <p:cNvPr id="9" name="Google Shape;180;p13">
                <a:extLst>
                  <a:ext uri="{FF2B5EF4-FFF2-40B4-BE49-F238E27FC236}">
                    <a16:creationId xmlns:a16="http://schemas.microsoft.com/office/drawing/2014/main" id="{6D03C8A1-6537-7F49-8054-AE8E7DE2FF4B}"/>
                  </a:ext>
                </a:extLst>
              </p:cNvPr>
              <p:cNvSpPr txBox="1"/>
              <p:nvPr/>
            </p:nvSpPr>
            <p:spPr>
              <a:xfrm>
                <a:off x="642817" y="6194482"/>
                <a:ext cx="1354500" cy="482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203D7C"/>
                  </a:buClr>
                  <a:buSzPts val="300"/>
                  <a:buFont typeface="Raleway"/>
                  <a:buNone/>
                </a:pPr>
                <a:r>
                  <a:rPr lang="en-US" sz="1200">
                    <a:solidFill>
                      <a:srgbClr val="203D7C"/>
                    </a:solidFill>
                    <a:latin typeface="Raleway"/>
                    <a:ea typeface="Raleway"/>
                    <a:cs typeface="Raleway"/>
                    <a:sym typeface="Raleway"/>
                  </a:rPr>
                  <a:t>Pie Chart</a:t>
                </a:r>
                <a:endParaRPr/>
              </a:p>
            </p:txBody>
          </p:sp>
          <p:pic>
            <p:nvPicPr>
              <p:cNvPr id="10" name="Google Shape;181;p13">
                <a:extLst>
                  <a:ext uri="{FF2B5EF4-FFF2-40B4-BE49-F238E27FC236}">
                    <a16:creationId xmlns:a16="http://schemas.microsoft.com/office/drawing/2014/main" id="{BE637846-0F0D-A043-8DCB-F810D3C7489F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735681" y="5053125"/>
                <a:ext cx="1273204" cy="116734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8" name="Google Shape;182;p13">
              <a:extLst>
                <a:ext uri="{FF2B5EF4-FFF2-40B4-BE49-F238E27FC236}">
                  <a16:creationId xmlns:a16="http://schemas.microsoft.com/office/drawing/2014/main" id="{EA751186-0D3D-CA40-888C-1130F7D918BE}"/>
                </a:ext>
              </a:extLst>
            </p:cNvPr>
            <p:cNvSpPr/>
            <p:nvPr/>
          </p:nvSpPr>
          <p:spPr>
            <a:xfrm>
              <a:off x="2157025" y="3863150"/>
              <a:ext cx="954000" cy="1206000"/>
            </a:xfrm>
            <a:prstGeom prst="rect">
              <a:avLst/>
            </a:prstGeom>
            <a:noFill/>
            <a:ln w="19050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67C71C36-3EBD-C34A-ADFE-7DA0F976A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440" y="1441733"/>
            <a:ext cx="10251660" cy="938587"/>
          </a:xfrm>
        </p:spPr>
        <p:txBody>
          <a:bodyPr/>
          <a:lstStyle/>
          <a:p>
            <a:r>
              <a:rPr lang="en-US" dirty="0">
                <a:solidFill>
                  <a:srgbClr val="00B0F0"/>
                </a:solidFill>
              </a:rPr>
              <a:t>Visualize</a:t>
            </a:r>
            <a:r>
              <a:rPr lang="en-US" dirty="0"/>
              <a:t> – Graph Types</a:t>
            </a:r>
            <a:br>
              <a:rPr lang="en-US" dirty="0"/>
            </a:br>
            <a:r>
              <a:rPr lang="en-US" dirty="0"/>
              <a:t> </a:t>
            </a:r>
            <a:r>
              <a:rPr lang="en-US" sz="2800" dirty="0"/>
              <a:t>(</a:t>
            </a:r>
            <a:r>
              <a:rPr lang="en-US" sz="2800" i="1" dirty="0">
                <a:solidFill>
                  <a:srgbClr val="00B0F0"/>
                </a:solidFill>
              </a:rPr>
              <a:t>collect</a:t>
            </a:r>
            <a:r>
              <a:rPr lang="en-US" sz="2800" i="1" dirty="0">
                <a:solidFill>
                  <a:srgbClr val="C00000"/>
                </a:solidFill>
              </a:rPr>
              <a:t>, </a:t>
            </a:r>
            <a:r>
              <a:rPr lang="en-US" sz="2800" i="1" dirty="0">
                <a:solidFill>
                  <a:srgbClr val="00B0F0"/>
                </a:solidFill>
              </a:rPr>
              <a:t>organize</a:t>
            </a:r>
            <a:r>
              <a:rPr lang="en-US" sz="2800" i="1" dirty="0">
                <a:solidFill>
                  <a:srgbClr val="C00000"/>
                </a:solidFill>
              </a:rPr>
              <a:t>, visualize, </a:t>
            </a:r>
            <a:r>
              <a:rPr lang="en-US" sz="2800" i="1" dirty="0">
                <a:solidFill>
                  <a:srgbClr val="00B0F0"/>
                </a:solidFill>
              </a:rPr>
              <a:t>analyze</a:t>
            </a:r>
            <a:r>
              <a:rPr lang="en-US" sz="2800" i="1" dirty="0">
                <a:solidFill>
                  <a:srgbClr val="C00000"/>
                </a:solidFill>
              </a:rPr>
              <a:t>, </a:t>
            </a:r>
            <a:r>
              <a:rPr lang="en-US" sz="2800" i="1" dirty="0">
                <a:solidFill>
                  <a:srgbClr val="00B0F0"/>
                </a:solidFill>
              </a:rPr>
              <a:t>interpret</a:t>
            </a:r>
            <a:r>
              <a:rPr lang="en-US" sz="2800" i="1" dirty="0">
                <a:solidFill>
                  <a:srgbClr val="C00000"/>
                </a:solidFill>
              </a:rPr>
              <a:t>, </a:t>
            </a:r>
            <a:r>
              <a:rPr lang="en-US" sz="2800" i="1" dirty="0">
                <a:solidFill>
                  <a:srgbClr val="00B0F0"/>
                </a:solidFill>
              </a:rPr>
              <a:t>share</a:t>
            </a:r>
            <a:r>
              <a:rPr lang="en-US" sz="2800" i="1" dirty="0"/>
              <a:t>)</a:t>
            </a:r>
            <a:r>
              <a:rPr lang="en-US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201959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81772-34C8-B144-8F74-3E060EDF2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254990"/>
            <a:ext cx="10896600" cy="725055"/>
          </a:xfrm>
        </p:spPr>
        <p:txBody>
          <a:bodyPr/>
          <a:lstStyle/>
          <a:p>
            <a:r>
              <a:rPr lang="en-US" dirty="0"/>
              <a:t>Data Literacy Activity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BF6FAD-AF1A-5B4E-BDF5-9067187E8682}"/>
              </a:ext>
            </a:extLst>
          </p:cNvPr>
          <p:cNvSpPr txBox="1"/>
          <p:nvPr/>
        </p:nvSpPr>
        <p:spPr>
          <a:xfrm>
            <a:off x="10312400" y="266700"/>
            <a:ext cx="1765300" cy="36830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505D3D-4C9E-9C4F-B2B3-6C04A27D7E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7400" y="127000"/>
            <a:ext cx="1041400" cy="7747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C9A2E6F9-233F-6746-A4F1-FF207935A7D0}"/>
              </a:ext>
            </a:extLst>
          </p:cNvPr>
          <p:cNvSpPr txBox="1">
            <a:spLocks/>
          </p:cNvSpPr>
          <p:nvPr/>
        </p:nvSpPr>
        <p:spPr>
          <a:xfrm>
            <a:off x="723900" y="2206335"/>
            <a:ext cx="10896600" cy="22617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rgbClr val="081E75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dirty="0"/>
              <a:t>Next: Breakout rooms to engage in a </a:t>
            </a:r>
          </a:p>
          <a:p>
            <a:r>
              <a:rPr lang="en-US" b="1" dirty="0"/>
              <a:t>Data Literacy Activity – Graph Types</a:t>
            </a:r>
          </a:p>
          <a:p>
            <a:endParaRPr lang="en-US" dirty="0"/>
          </a:p>
          <a:p>
            <a:r>
              <a:rPr lang="en-US" dirty="0"/>
              <a:t>Work/Give It A Try As A Team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F0C8A9C-8931-8648-B1AD-C32577E20F40}"/>
              </a:ext>
            </a:extLst>
          </p:cNvPr>
          <p:cNvSpPr/>
          <p:nvPr/>
        </p:nvSpPr>
        <p:spPr>
          <a:xfrm>
            <a:off x="292100" y="4648903"/>
            <a:ext cx="1153160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252B36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Link to Activity: </a:t>
            </a:r>
            <a:r>
              <a:rPr lang="en-US" sz="2400" dirty="0">
                <a:solidFill>
                  <a:srgbClr val="252B36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hlinkClick r:id="rId3"/>
              </a:rPr>
              <a:t>https://docs.google.com/presentation/d/13ES-FgvRnTn4NGFZlgR0np2XJV3Aomh0z44biazR0_E/edit#slide=id.g8d10c80584_0_310</a:t>
            </a:r>
            <a:endParaRPr lang="en-US" sz="2400" dirty="0">
              <a:solidFill>
                <a:srgbClr val="252B36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en-US" sz="24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98473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52A3D-1BA6-354A-A61F-A838E500A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A33A0F-9AB8-0B46-B601-ABB8948FE5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6B9297-7DC5-0D4D-A149-BCFBF4A398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2035"/>
            <a:ext cx="12192000" cy="651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0734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DBC0F8B-FD02-B644-BED1-6B8302DA52C6}"/>
              </a:ext>
            </a:extLst>
          </p:cNvPr>
          <p:cNvSpPr txBox="1"/>
          <p:nvPr/>
        </p:nvSpPr>
        <p:spPr>
          <a:xfrm>
            <a:off x="10312400" y="266700"/>
            <a:ext cx="1765300" cy="36830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C1E329-3145-644E-A5BF-835D97760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43100"/>
            <a:ext cx="2567342" cy="182880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Graph Choice Chart</a:t>
            </a:r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4BB5FF-2197-764A-AC01-EBA9CA8C24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7400" y="127000"/>
            <a:ext cx="1041400" cy="774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105312-BC74-D549-86AE-1FE249E552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7300" y="-393700"/>
            <a:ext cx="11473329" cy="764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5974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DBC0F8B-FD02-B644-BED1-6B8302DA52C6}"/>
              </a:ext>
            </a:extLst>
          </p:cNvPr>
          <p:cNvSpPr txBox="1"/>
          <p:nvPr/>
        </p:nvSpPr>
        <p:spPr>
          <a:xfrm>
            <a:off x="10312400" y="266700"/>
            <a:ext cx="1765300" cy="36830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C1E329-3145-644E-A5BF-835D97760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440" y="1441733"/>
            <a:ext cx="10251660" cy="938587"/>
          </a:xfrm>
        </p:spPr>
        <p:txBody>
          <a:bodyPr/>
          <a:lstStyle/>
          <a:p>
            <a:r>
              <a:rPr lang="en-US" dirty="0">
                <a:solidFill>
                  <a:srgbClr val="00B0F0"/>
                </a:solidFill>
              </a:rPr>
              <a:t>Analyze</a:t>
            </a:r>
            <a:r>
              <a:rPr lang="en-US" dirty="0"/>
              <a:t> – </a:t>
            </a:r>
            <a:br>
              <a:rPr lang="en-US" dirty="0"/>
            </a:br>
            <a:r>
              <a:rPr lang="en-US" dirty="0"/>
              <a:t> </a:t>
            </a:r>
            <a:r>
              <a:rPr lang="en-US" sz="2800" dirty="0"/>
              <a:t>(</a:t>
            </a:r>
            <a:r>
              <a:rPr lang="en-US" sz="2800" i="1" dirty="0">
                <a:solidFill>
                  <a:srgbClr val="00B0F0"/>
                </a:solidFill>
              </a:rPr>
              <a:t>collect</a:t>
            </a:r>
            <a:r>
              <a:rPr lang="en-US" sz="2800" i="1" dirty="0">
                <a:solidFill>
                  <a:srgbClr val="C00000"/>
                </a:solidFill>
              </a:rPr>
              <a:t>, </a:t>
            </a:r>
            <a:r>
              <a:rPr lang="en-US" sz="2800" i="1" dirty="0">
                <a:solidFill>
                  <a:srgbClr val="00B0F0"/>
                </a:solidFill>
              </a:rPr>
              <a:t>organize</a:t>
            </a:r>
            <a:r>
              <a:rPr lang="en-US" sz="2800" i="1" dirty="0">
                <a:solidFill>
                  <a:srgbClr val="C00000"/>
                </a:solidFill>
              </a:rPr>
              <a:t>, </a:t>
            </a:r>
            <a:r>
              <a:rPr lang="en-US" sz="2800" i="1" dirty="0">
                <a:solidFill>
                  <a:srgbClr val="00B0F0"/>
                </a:solidFill>
              </a:rPr>
              <a:t>visualize</a:t>
            </a:r>
            <a:r>
              <a:rPr lang="en-US" sz="2800" i="1" dirty="0">
                <a:solidFill>
                  <a:srgbClr val="C00000"/>
                </a:solidFill>
              </a:rPr>
              <a:t>, analyze, </a:t>
            </a:r>
            <a:r>
              <a:rPr lang="en-US" sz="2800" i="1" dirty="0">
                <a:solidFill>
                  <a:srgbClr val="00B0F0"/>
                </a:solidFill>
              </a:rPr>
              <a:t>interpret</a:t>
            </a:r>
            <a:r>
              <a:rPr lang="en-US" sz="2800" i="1" dirty="0">
                <a:solidFill>
                  <a:srgbClr val="C00000"/>
                </a:solidFill>
              </a:rPr>
              <a:t>, </a:t>
            </a:r>
            <a:r>
              <a:rPr lang="en-US" sz="2800" i="1" dirty="0">
                <a:solidFill>
                  <a:srgbClr val="00B0F0"/>
                </a:solidFill>
              </a:rPr>
              <a:t>share</a:t>
            </a:r>
            <a:r>
              <a:rPr lang="en-US" sz="2800" i="1" dirty="0"/>
              <a:t>)</a:t>
            </a:r>
            <a:r>
              <a:rPr lang="en-US" sz="2800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08EB8B-2E02-1E4C-A55F-5ACF8A3FB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3440" y="2521275"/>
            <a:ext cx="10251660" cy="3321375"/>
          </a:xfrm>
        </p:spPr>
        <p:txBody>
          <a:bodyPr/>
          <a:lstStyle/>
          <a:p>
            <a:r>
              <a:rPr lang="en-US" dirty="0"/>
              <a:t>What is the story that the data are telling?</a:t>
            </a:r>
          </a:p>
          <a:p>
            <a:r>
              <a:rPr lang="en-US" dirty="0"/>
              <a:t>Data analysis is a process of inspecting, </a:t>
            </a:r>
            <a:r>
              <a:rPr lang="en-US" i="1" dirty="0"/>
              <a:t>cleansing</a:t>
            </a:r>
            <a:r>
              <a:rPr lang="en-US" dirty="0"/>
              <a:t>, and understanding data with the goal of discovering useful information, informing conclusions and supporting decision-making.</a:t>
            </a:r>
          </a:p>
          <a:p>
            <a:r>
              <a:rPr lang="en-US" dirty="0"/>
              <a:t>The main purpose of data analysis is to find meaning in data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4BB5FF-2197-764A-AC01-EBA9CA8C24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7400" y="127000"/>
            <a:ext cx="1041400" cy="7747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189F8614-D2CC-504A-A195-FAB4F704CE97}"/>
              </a:ext>
            </a:extLst>
          </p:cNvPr>
          <p:cNvSpPr/>
          <p:nvPr/>
        </p:nvSpPr>
        <p:spPr>
          <a:xfrm>
            <a:off x="650332" y="901700"/>
            <a:ext cx="2416424" cy="1306928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7027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DBC0F8B-FD02-B644-BED1-6B8302DA52C6}"/>
              </a:ext>
            </a:extLst>
          </p:cNvPr>
          <p:cNvSpPr txBox="1"/>
          <p:nvPr/>
        </p:nvSpPr>
        <p:spPr>
          <a:xfrm>
            <a:off x="10312400" y="266700"/>
            <a:ext cx="1765300" cy="36830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C1E329-3145-644E-A5BF-835D97760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440" y="1441733"/>
            <a:ext cx="10251660" cy="938587"/>
          </a:xfrm>
        </p:spPr>
        <p:txBody>
          <a:bodyPr/>
          <a:lstStyle/>
          <a:p>
            <a:r>
              <a:rPr lang="en-US" dirty="0">
                <a:solidFill>
                  <a:srgbClr val="00B0F0"/>
                </a:solidFill>
              </a:rPr>
              <a:t>Analyze</a:t>
            </a:r>
            <a:r>
              <a:rPr lang="en-US" dirty="0"/>
              <a:t> – Student Sentence Starters </a:t>
            </a:r>
            <a:br>
              <a:rPr lang="en-US" dirty="0"/>
            </a:br>
            <a:r>
              <a:rPr lang="en-US" dirty="0"/>
              <a:t> </a:t>
            </a:r>
            <a:r>
              <a:rPr lang="en-US" sz="2800" dirty="0"/>
              <a:t>(</a:t>
            </a:r>
            <a:r>
              <a:rPr lang="en-US" sz="2800" i="1" dirty="0">
                <a:solidFill>
                  <a:srgbClr val="00B0F0"/>
                </a:solidFill>
              </a:rPr>
              <a:t>collect</a:t>
            </a:r>
            <a:r>
              <a:rPr lang="en-US" sz="2800" i="1" dirty="0">
                <a:solidFill>
                  <a:srgbClr val="C00000"/>
                </a:solidFill>
              </a:rPr>
              <a:t>, </a:t>
            </a:r>
            <a:r>
              <a:rPr lang="en-US" sz="2800" i="1" dirty="0">
                <a:solidFill>
                  <a:srgbClr val="00B0F0"/>
                </a:solidFill>
              </a:rPr>
              <a:t>organize</a:t>
            </a:r>
            <a:r>
              <a:rPr lang="en-US" sz="2800" i="1" dirty="0">
                <a:solidFill>
                  <a:srgbClr val="C00000"/>
                </a:solidFill>
              </a:rPr>
              <a:t>, </a:t>
            </a:r>
            <a:r>
              <a:rPr lang="en-US" sz="2800" i="1" dirty="0">
                <a:solidFill>
                  <a:srgbClr val="00B0F0"/>
                </a:solidFill>
              </a:rPr>
              <a:t>visualize</a:t>
            </a:r>
            <a:r>
              <a:rPr lang="en-US" sz="2800" i="1" dirty="0">
                <a:solidFill>
                  <a:srgbClr val="C00000"/>
                </a:solidFill>
              </a:rPr>
              <a:t>, analyze, </a:t>
            </a:r>
            <a:r>
              <a:rPr lang="en-US" sz="2800" i="1" dirty="0">
                <a:solidFill>
                  <a:srgbClr val="00B0F0"/>
                </a:solidFill>
              </a:rPr>
              <a:t>interpret</a:t>
            </a:r>
            <a:r>
              <a:rPr lang="en-US" sz="2800" i="1" dirty="0">
                <a:solidFill>
                  <a:srgbClr val="C00000"/>
                </a:solidFill>
              </a:rPr>
              <a:t>, </a:t>
            </a:r>
            <a:r>
              <a:rPr lang="en-US" sz="2800" i="1" dirty="0">
                <a:solidFill>
                  <a:srgbClr val="00B0F0"/>
                </a:solidFill>
              </a:rPr>
              <a:t>share</a:t>
            </a:r>
            <a:r>
              <a:rPr lang="en-US" sz="2800" i="1" dirty="0"/>
              <a:t>)</a:t>
            </a:r>
            <a:r>
              <a:rPr lang="en-US" sz="2800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08EB8B-2E02-1E4C-A55F-5ACF8A3FB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3440" y="2380320"/>
            <a:ext cx="10251660" cy="3321375"/>
          </a:xfrm>
        </p:spPr>
        <p:txBody>
          <a:bodyPr>
            <a:normAutofit fontScale="92500" lnSpcReduction="10000"/>
          </a:bodyPr>
          <a:lstStyle/>
          <a:p>
            <a:pPr lvl="1"/>
            <a:r>
              <a:rPr lang="en-US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Our results show _______</a:t>
            </a:r>
          </a:p>
          <a:p>
            <a:pPr lvl="1"/>
            <a:r>
              <a:rPr lang="en-US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analysis we conducted addressed the research question because _____</a:t>
            </a:r>
          </a:p>
          <a:p>
            <a:pPr lvl="1"/>
            <a:r>
              <a:rPr lang="en-US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As shown in our data table,  _____ data was collected and _______ data points were entered into the GLOBE database. (See data table and graph)</a:t>
            </a:r>
          </a:p>
          <a:p>
            <a:pPr lvl="1"/>
            <a:r>
              <a:rPr lang="en-US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 summary of our results shows _______</a:t>
            </a:r>
          </a:p>
          <a:p>
            <a:pPr lvl="1"/>
            <a:r>
              <a:rPr lang="en-US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According to our data, _______(this happened)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4BB5FF-2197-764A-AC01-EBA9CA8C24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7400" y="127000"/>
            <a:ext cx="1041400" cy="77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4034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192F115-181E-D64E-84B3-509A65795DE1}"/>
              </a:ext>
            </a:extLst>
          </p:cNvPr>
          <p:cNvSpPr txBox="1"/>
          <p:nvPr/>
        </p:nvSpPr>
        <p:spPr>
          <a:xfrm>
            <a:off x="10312400" y="266700"/>
            <a:ext cx="1765300" cy="36830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48870E-8E98-9F41-A1DC-28098449B0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7400" y="127000"/>
            <a:ext cx="1041400" cy="774700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08D6438-340C-9C48-B44A-E7225EBD93F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17500" y="1440181"/>
            <a:ext cx="11671300" cy="17856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Poll</a:t>
            </a:r>
            <a:r>
              <a:rPr lang="en-US" dirty="0"/>
              <a:t> – What do you think Data Literacy refers to?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71470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81772-34C8-B144-8F74-3E060EDF2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254990"/>
            <a:ext cx="10896600" cy="725055"/>
          </a:xfrm>
        </p:spPr>
        <p:txBody>
          <a:bodyPr/>
          <a:lstStyle/>
          <a:p>
            <a:r>
              <a:rPr lang="en-US" dirty="0"/>
              <a:t>Data Literacy Activity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BF6FAD-AF1A-5B4E-BDF5-9067187E8682}"/>
              </a:ext>
            </a:extLst>
          </p:cNvPr>
          <p:cNvSpPr txBox="1"/>
          <p:nvPr/>
        </p:nvSpPr>
        <p:spPr>
          <a:xfrm>
            <a:off x="10312400" y="266700"/>
            <a:ext cx="1765300" cy="36830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505D3D-4C9E-9C4F-B2B3-6C04A27D7E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7400" y="127000"/>
            <a:ext cx="1041400" cy="7747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C9A2E6F9-233F-6746-A4F1-FF207935A7D0}"/>
              </a:ext>
            </a:extLst>
          </p:cNvPr>
          <p:cNvSpPr txBox="1">
            <a:spLocks/>
          </p:cNvSpPr>
          <p:nvPr/>
        </p:nvSpPr>
        <p:spPr>
          <a:xfrm>
            <a:off x="723900" y="2206335"/>
            <a:ext cx="10896600" cy="22617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rgbClr val="081E75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dirty="0"/>
              <a:t>Next: Breakout rooms to engage in a </a:t>
            </a:r>
          </a:p>
          <a:p>
            <a:r>
              <a:rPr lang="en-US" b="1" dirty="0"/>
              <a:t>Data Literacy Activity – Analyzing Data</a:t>
            </a:r>
          </a:p>
          <a:p>
            <a:endParaRPr lang="en-US" dirty="0"/>
          </a:p>
          <a:p>
            <a:r>
              <a:rPr lang="en-US" dirty="0"/>
              <a:t>Work/Give It A Try As A Team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F0C8A9C-8931-8648-B1AD-C32577E20F40}"/>
              </a:ext>
            </a:extLst>
          </p:cNvPr>
          <p:cNvSpPr/>
          <p:nvPr/>
        </p:nvSpPr>
        <p:spPr>
          <a:xfrm>
            <a:off x="292100" y="4648903"/>
            <a:ext cx="11531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252B36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Link to Activity: </a:t>
            </a:r>
            <a:r>
              <a:rPr lang="en-US" sz="2400" b="1" dirty="0">
                <a:solidFill>
                  <a:srgbClr val="252B36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hlinkClick r:id="rId3"/>
              </a:rPr>
              <a:t>https://docs.google.com/presentation/d/1BUdXIf07RNt1ERSlcrv_vtkZKa4F4JAr3ECf-769D50/edit#slide=id.g8d10c80584_0_310</a:t>
            </a:r>
            <a:r>
              <a:rPr lang="en-US" sz="2400" b="1" dirty="0">
                <a:solidFill>
                  <a:srgbClr val="252B36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endParaRPr lang="en-US" sz="24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3252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3BF6FAD-AF1A-5B4E-BDF5-9067187E8682}"/>
              </a:ext>
            </a:extLst>
          </p:cNvPr>
          <p:cNvSpPr txBox="1"/>
          <p:nvPr/>
        </p:nvSpPr>
        <p:spPr>
          <a:xfrm>
            <a:off x="10312400" y="266700"/>
            <a:ext cx="1765300" cy="36830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505D3D-4C9E-9C4F-B2B3-6C04A27D7E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7400" y="127000"/>
            <a:ext cx="1041400" cy="774700"/>
          </a:xfrm>
          <a:prstGeom prst="rect">
            <a:avLst/>
          </a:prstGeom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46F506F0-76D8-2C4E-9322-9B1BBCB5D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400" y="1041400"/>
            <a:ext cx="5486400" cy="519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08B1E3DD-13A8-E343-BC96-4EB3936AF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940" y="976585"/>
            <a:ext cx="5554860" cy="5259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>
            <a:extLst>
              <a:ext uri="{FF2B5EF4-FFF2-40B4-BE49-F238E27FC236}">
                <a16:creationId xmlns:a16="http://schemas.microsoft.com/office/drawing/2014/main" id="{BE872BC1-DFC0-5845-9100-8B5D916DB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63" y="976585"/>
            <a:ext cx="5308266" cy="5259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26524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3BF6FAD-AF1A-5B4E-BDF5-9067187E8682}"/>
              </a:ext>
            </a:extLst>
          </p:cNvPr>
          <p:cNvSpPr txBox="1"/>
          <p:nvPr/>
        </p:nvSpPr>
        <p:spPr>
          <a:xfrm>
            <a:off x="10312400" y="266700"/>
            <a:ext cx="1765300" cy="36830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505D3D-4C9E-9C4F-B2B3-6C04A27D7E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7400" y="127000"/>
            <a:ext cx="1041400" cy="774700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C9B5D51C-2FA1-924C-9CD3-6BB4B4D8D9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90" y="1065213"/>
            <a:ext cx="12192000" cy="472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702A550-A771-3A4C-9572-0C3B31643712}"/>
              </a:ext>
            </a:extLst>
          </p:cNvPr>
          <p:cNvSpPr txBox="1"/>
          <p:nvPr/>
        </p:nvSpPr>
        <p:spPr>
          <a:xfrm>
            <a:off x="4768949" y="1237957"/>
            <a:ext cx="5219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Confirmed COVID Cases By Region</a:t>
            </a:r>
          </a:p>
        </p:txBody>
      </p:sp>
    </p:spTree>
    <p:extLst>
      <p:ext uri="{BB962C8B-B14F-4D97-AF65-F5344CB8AC3E}">
        <p14:creationId xmlns:p14="http://schemas.microsoft.com/office/powerpoint/2010/main" val="5332587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DBC0F8B-FD02-B644-BED1-6B8302DA52C6}"/>
              </a:ext>
            </a:extLst>
          </p:cNvPr>
          <p:cNvSpPr txBox="1"/>
          <p:nvPr/>
        </p:nvSpPr>
        <p:spPr>
          <a:xfrm>
            <a:off x="10312400" y="266700"/>
            <a:ext cx="1765300" cy="36830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C1E329-3145-644E-A5BF-835D97760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440" y="1441733"/>
            <a:ext cx="10251660" cy="938587"/>
          </a:xfrm>
        </p:spPr>
        <p:txBody>
          <a:bodyPr/>
          <a:lstStyle/>
          <a:p>
            <a:r>
              <a:rPr lang="en-US" dirty="0">
                <a:solidFill>
                  <a:srgbClr val="00B0F0"/>
                </a:solidFill>
              </a:rPr>
              <a:t>Interpret</a:t>
            </a:r>
            <a:r>
              <a:rPr lang="en-US" dirty="0"/>
              <a:t> – </a:t>
            </a:r>
            <a:br>
              <a:rPr lang="en-US" dirty="0"/>
            </a:br>
            <a:r>
              <a:rPr lang="en-US" dirty="0"/>
              <a:t> </a:t>
            </a:r>
            <a:r>
              <a:rPr lang="en-US" sz="2800" dirty="0"/>
              <a:t>(</a:t>
            </a:r>
            <a:r>
              <a:rPr lang="en-US" sz="2800" i="1" dirty="0">
                <a:solidFill>
                  <a:srgbClr val="00B0F0"/>
                </a:solidFill>
              </a:rPr>
              <a:t>collect</a:t>
            </a:r>
            <a:r>
              <a:rPr lang="en-US" sz="2800" i="1" dirty="0">
                <a:solidFill>
                  <a:srgbClr val="C00000"/>
                </a:solidFill>
              </a:rPr>
              <a:t>, </a:t>
            </a:r>
            <a:r>
              <a:rPr lang="en-US" sz="2800" i="1" dirty="0">
                <a:solidFill>
                  <a:srgbClr val="00B0F0"/>
                </a:solidFill>
              </a:rPr>
              <a:t>organize</a:t>
            </a:r>
            <a:r>
              <a:rPr lang="en-US" sz="2800" i="1" dirty="0">
                <a:solidFill>
                  <a:srgbClr val="C00000"/>
                </a:solidFill>
              </a:rPr>
              <a:t>, </a:t>
            </a:r>
            <a:r>
              <a:rPr lang="en-US" sz="2800" i="1" dirty="0">
                <a:solidFill>
                  <a:srgbClr val="00B0F0"/>
                </a:solidFill>
              </a:rPr>
              <a:t>visualize</a:t>
            </a:r>
            <a:r>
              <a:rPr lang="en-US" sz="2800" i="1" dirty="0">
                <a:solidFill>
                  <a:srgbClr val="C00000"/>
                </a:solidFill>
              </a:rPr>
              <a:t>, </a:t>
            </a:r>
            <a:r>
              <a:rPr lang="en-US" sz="2800" i="1" dirty="0">
                <a:solidFill>
                  <a:srgbClr val="00B0F0"/>
                </a:solidFill>
              </a:rPr>
              <a:t>analyze</a:t>
            </a:r>
            <a:r>
              <a:rPr lang="en-US" sz="2800" i="1" dirty="0">
                <a:solidFill>
                  <a:srgbClr val="C00000"/>
                </a:solidFill>
              </a:rPr>
              <a:t>, interpret, </a:t>
            </a:r>
            <a:r>
              <a:rPr lang="en-US" sz="2800" i="1" dirty="0">
                <a:solidFill>
                  <a:srgbClr val="00B0F0"/>
                </a:solidFill>
              </a:rPr>
              <a:t>share</a:t>
            </a:r>
            <a:r>
              <a:rPr lang="en-US" sz="2800" i="1" dirty="0"/>
              <a:t>)</a:t>
            </a:r>
            <a:r>
              <a:rPr lang="en-US" sz="2800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08EB8B-2E02-1E4C-A55F-5ACF8A3FB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3440" y="2691753"/>
            <a:ext cx="10251660" cy="3321375"/>
          </a:xfrm>
        </p:spPr>
        <p:txBody>
          <a:bodyPr/>
          <a:lstStyle/>
          <a:p>
            <a:r>
              <a:rPr lang="en-US" b="1" dirty="0"/>
              <a:t>Data interpretation</a:t>
            </a:r>
            <a:r>
              <a:rPr lang="en-US" dirty="0"/>
              <a:t> refers to the processes through which </a:t>
            </a:r>
            <a:r>
              <a:rPr lang="en-US" b="1" dirty="0"/>
              <a:t>data</a:t>
            </a:r>
            <a:r>
              <a:rPr lang="en-US" dirty="0"/>
              <a:t> is reviewed for the purpose of arriving at an informed conclusion. </a:t>
            </a:r>
          </a:p>
          <a:p>
            <a:r>
              <a:rPr lang="en-US" dirty="0"/>
              <a:t>The </a:t>
            </a:r>
            <a:r>
              <a:rPr lang="en-US" b="1" dirty="0"/>
              <a:t>interpretation</a:t>
            </a:r>
            <a:r>
              <a:rPr lang="en-US" dirty="0"/>
              <a:t> of </a:t>
            </a:r>
            <a:r>
              <a:rPr lang="en-US" b="1" dirty="0"/>
              <a:t>data</a:t>
            </a:r>
            <a:r>
              <a:rPr lang="en-US" dirty="0"/>
              <a:t> assigns a </a:t>
            </a:r>
            <a:r>
              <a:rPr lang="en-US" u="sng" dirty="0"/>
              <a:t>meaning</a:t>
            </a:r>
            <a:r>
              <a:rPr lang="en-US" dirty="0"/>
              <a:t> to the information analyzed and determines its signification and implications.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4BB5FF-2197-764A-AC01-EBA9CA8C24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7400" y="127000"/>
            <a:ext cx="1041400" cy="7747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404A605F-1771-6140-9C2F-1BCDC20EC840}"/>
              </a:ext>
            </a:extLst>
          </p:cNvPr>
          <p:cNvSpPr/>
          <p:nvPr/>
        </p:nvSpPr>
        <p:spPr>
          <a:xfrm>
            <a:off x="636265" y="901700"/>
            <a:ext cx="2416424" cy="1306928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6851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DBC0F8B-FD02-B644-BED1-6B8302DA52C6}"/>
              </a:ext>
            </a:extLst>
          </p:cNvPr>
          <p:cNvSpPr txBox="1"/>
          <p:nvPr/>
        </p:nvSpPr>
        <p:spPr>
          <a:xfrm>
            <a:off x="10312400" y="266700"/>
            <a:ext cx="1765300" cy="36830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C1E329-3145-644E-A5BF-835D97760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440" y="1441733"/>
            <a:ext cx="10251660" cy="938587"/>
          </a:xfrm>
        </p:spPr>
        <p:txBody>
          <a:bodyPr/>
          <a:lstStyle/>
          <a:p>
            <a:r>
              <a:rPr lang="en-US" dirty="0">
                <a:solidFill>
                  <a:srgbClr val="00B0F0"/>
                </a:solidFill>
              </a:rPr>
              <a:t>Interpret</a:t>
            </a:r>
            <a:r>
              <a:rPr lang="en-US" dirty="0"/>
              <a:t> – Student Sentence Starters</a:t>
            </a:r>
            <a:br>
              <a:rPr lang="en-US" dirty="0"/>
            </a:br>
            <a:r>
              <a:rPr lang="en-US" dirty="0"/>
              <a:t> </a:t>
            </a:r>
            <a:r>
              <a:rPr lang="en-US" sz="2800" dirty="0"/>
              <a:t>(</a:t>
            </a:r>
            <a:r>
              <a:rPr lang="en-US" sz="2800" i="1" dirty="0">
                <a:solidFill>
                  <a:srgbClr val="00B0F0"/>
                </a:solidFill>
              </a:rPr>
              <a:t>collect</a:t>
            </a:r>
            <a:r>
              <a:rPr lang="en-US" sz="2800" i="1" dirty="0">
                <a:solidFill>
                  <a:srgbClr val="C00000"/>
                </a:solidFill>
              </a:rPr>
              <a:t>, </a:t>
            </a:r>
            <a:r>
              <a:rPr lang="en-US" sz="2800" i="1" dirty="0">
                <a:solidFill>
                  <a:srgbClr val="00B0F0"/>
                </a:solidFill>
              </a:rPr>
              <a:t>organize</a:t>
            </a:r>
            <a:r>
              <a:rPr lang="en-US" sz="2800" i="1" dirty="0">
                <a:solidFill>
                  <a:srgbClr val="C00000"/>
                </a:solidFill>
              </a:rPr>
              <a:t>, </a:t>
            </a:r>
            <a:r>
              <a:rPr lang="en-US" sz="2800" i="1" dirty="0">
                <a:solidFill>
                  <a:srgbClr val="00B0F0"/>
                </a:solidFill>
              </a:rPr>
              <a:t>visualize</a:t>
            </a:r>
            <a:r>
              <a:rPr lang="en-US" sz="2800" i="1" dirty="0">
                <a:solidFill>
                  <a:srgbClr val="C00000"/>
                </a:solidFill>
              </a:rPr>
              <a:t>, </a:t>
            </a:r>
            <a:r>
              <a:rPr lang="en-US" sz="2800" i="1" dirty="0">
                <a:solidFill>
                  <a:srgbClr val="00B0F0"/>
                </a:solidFill>
              </a:rPr>
              <a:t>analyze</a:t>
            </a:r>
            <a:r>
              <a:rPr lang="en-US" sz="2800" i="1" dirty="0">
                <a:solidFill>
                  <a:srgbClr val="C00000"/>
                </a:solidFill>
              </a:rPr>
              <a:t>, interpret, </a:t>
            </a:r>
            <a:r>
              <a:rPr lang="en-US" sz="2800" i="1" dirty="0">
                <a:solidFill>
                  <a:srgbClr val="00B0F0"/>
                </a:solidFill>
              </a:rPr>
              <a:t>share</a:t>
            </a:r>
            <a:r>
              <a:rPr lang="en-US" sz="2800" i="1" dirty="0"/>
              <a:t>)</a:t>
            </a:r>
            <a:r>
              <a:rPr lang="en-US" sz="2800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08EB8B-2E02-1E4C-A55F-5ACF8A3FB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3440" y="2691753"/>
            <a:ext cx="10251660" cy="3321375"/>
          </a:xfrm>
        </p:spPr>
        <p:txBody>
          <a:bodyPr>
            <a:normAutofit/>
          </a:bodyPr>
          <a:lstStyle/>
          <a:p>
            <a:pPr lvl="1"/>
            <a:r>
              <a:rPr lang="en-US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Our conclusion is (or is not) supported by the data  because_____</a:t>
            </a:r>
          </a:p>
          <a:p>
            <a:pPr lvl="1"/>
            <a:r>
              <a:rPr lang="en-US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According to our data, ________</a:t>
            </a:r>
          </a:p>
          <a:p>
            <a:pPr lvl="1"/>
            <a:r>
              <a:rPr lang="en-US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These data are significant because ______</a:t>
            </a:r>
          </a:p>
          <a:p>
            <a:pPr lvl="1"/>
            <a:endParaRPr lang="en-US" i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lvl="1"/>
            <a:endParaRPr lang="en-US" i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4BB5FF-2197-764A-AC01-EBA9CA8C24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7400" y="127000"/>
            <a:ext cx="1041400" cy="77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5428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81772-34C8-B144-8F74-3E060EDF2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254990"/>
            <a:ext cx="10896600" cy="725055"/>
          </a:xfrm>
        </p:spPr>
        <p:txBody>
          <a:bodyPr/>
          <a:lstStyle/>
          <a:p>
            <a:r>
              <a:rPr lang="en-US" dirty="0"/>
              <a:t>Data Literacy Activity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BF6FAD-AF1A-5B4E-BDF5-9067187E8682}"/>
              </a:ext>
            </a:extLst>
          </p:cNvPr>
          <p:cNvSpPr txBox="1"/>
          <p:nvPr/>
        </p:nvSpPr>
        <p:spPr>
          <a:xfrm>
            <a:off x="10312400" y="266700"/>
            <a:ext cx="1765300" cy="36830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505D3D-4C9E-9C4F-B2B3-6C04A27D7E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7400" y="127000"/>
            <a:ext cx="1041400" cy="7747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C9A2E6F9-233F-6746-A4F1-FF207935A7D0}"/>
              </a:ext>
            </a:extLst>
          </p:cNvPr>
          <p:cNvSpPr txBox="1">
            <a:spLocks/>
          </p:cNvSpPr>
          <p:nvPr/>
        </p:nvSpPr>
        <p:spPr>
          <a:xfrm>
            <a:off x="723900" y="2206335"/>
            <a:ext cx="10896600" cy="22617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rgbClr val="081E75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dirty="0"/>
              <a:t>Next: Breakout rooms to engage in a </a:t>
            </a:r>
          </a:p>
          <a:p>
            <a:r>
              <a:rPr lang="en-US" b="1" dirty="0"/>
              <a:t>Data Literacy Activity – Interpreting Data</a:t>
            </a:r>
          </a:p>
          <a:p>
            <a:endParaRPr lang="en-US" dirty="0"/>
          </a:p>
          <a:p>
            <a:r>
              <a:rPr lang="en-US" dirty="0"/>
              <a:t>Work/Give It A Try As A Team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F0C8A9C-8931-8648-B1AD-C32577E20F40}"/>
              </a:ext>
            </a:extLst>
          </p:cNvPr>
          <p:cNvSpPr/>
          <p:nvPr/>
        </p:nvSpPr>
        <p:spPr>
          <a:xfrm>
            <a:off x="292100" y="4648903"/>
            <a:ext cx="11531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252B36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Link to Activity: </a:t>
            </a:r>
            <a:r>
              <a:rPr lang="en-US" sz="2400" b="1" dirty="0">
                <a:solidFill>
                  <a:srgbClr val="252B36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hlinkClick r:id="rId3"/>
              </a:rPr>
              <a:t>https://docs.google.com/presentation/d/1jfE7yhYXYCIiJBBy2akM_0p6sf8fvxF4R744tcMIWHE/edit#slide=id.g8d11e5a58b_1_0</a:t>
            </a:r>
            <a:r>
              <a:rPr lang="en-US" sz="2400" b="1" dirty="0">
                <a:solidFill>
                  <a:srgbClr val="252B36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endParaRPr lang="en-US" sz="24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34546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3BF6FAD-AF1A-5B4E-BDF5-9067187E8682}"/>
              </a:ext>
            </a:extLst>
          </p:cNvPr>
          <p:cNvSpPr txBox="1"/>
          <p:nvPr/>
        </p:nvSpPr>
        <p:spPr>
          <a:xfrm>
            <a:off x="10312400" y="266700"/>
            <a:ext cx="1765300" cy="36830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505D3D-4C9E-9C4F-B2B3-6C04A27D7E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7400" y="127000"/>
            <a:ext cx="1041400" cy="774700"/>
          </a:xfrm>
          <a:prstGeom prst="rect">
            <a:avLst/>
          </a:prstGeom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46F506F0-76D8-2C4E-9322-9B1BBCB5D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400" y="1041400"/>
            <a:ext cx="5486400" cy="519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08B1E3DD-13A8-E343-BC96-4EB3936AF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940" y="976585"/>
            <a:ext cx="5554860" cy="5259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>
            <a:extLst>
              <a:ext uri="{FF2B5EF4-FFF2-40B4-BE49-F238E27FC236}">
                <a16:creationId xmlns:a16="http://schemas.microsoft.com/office/drawing/2014/main" id="{BE872BC1-DFC0-5845-9100-8B5D916DB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63" y="976585"/>
            <a:ext cx="5308266" cy="5259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57163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3BF6FAD-AF1A-5B4E-BDF5-9067187E8682}"/>
              </a:ext>
            </a:extLst>
          </p:cNvPr>
          <p:cNvSpPr txBox="1"/>
          <p:nvPr/>
        </p:nvSpPr>
        <p:spPr>
          <a:xfrm>
            <a:off x="10312400" y="266700"/>
            <a:ext cx="1765300" cy="36830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505D3D-4C9E-9C4F-B2B3-6C04A27D7E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7400" y="127000"/>
            <a:ext cx="1041400" cy="774700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C9B5D51C-2FA1-924C-9CD3-6BB4B4D8D9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90" y="1079281"/>
            <a:ext cx="12192000" cy="472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D32A544-875B-BE4B-879E-8C54F8AE9BCE}"/>
              </a:ext>
            </a:extLst>
          </p:cNvPr>
          <p:cNvSpPr txBox="1"/>
          <p:nvPr/>
        </p:nvSpPr>
        <p:spPr>
          <a:xfrm>
            <a:off x="4768949" y="1237957"/>
            <a:ext cx="5219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Confirmed COVID Cases By Region</a:t>
            </a:r>
          </a:p>
        </p:txBody>
      </p:sp>
    </p:spTree>
    <p:extLst>
      <p:ext uri="{BB962C8B-B14F-4D97-AF65-F5344CB8AC3E}">
        <p14:creationId xmlns:p14="http://schemas.microsoft.com/office/powerpoint/2010/main" val="19254327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81772-34C8-B144-8F74-3E060EDF2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2703945"/>
            <a:ext cx="10896600" cy="725055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How</a:t>
            </a:r>
            <a:r>
              <a:rPr lang="en-US" dirty="0"/>
              <a:t>: 1-2-3- Steps to Data Literacy Integration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BF6FAD-AF1A-5B4E-BDF5-9067187E8682}"/>
              </a:ext>
            </a:extLst>
          </p:cNvPr>
          <p:cNvSpPr txBox="1"/>
          <p:nvPr/>
        </p:nvSpPr>
        <p:spPr>
          <a:xfrm>
            <a:off x="10312400" y="266700"/>
            <a:ext cx="1765300" cy="36830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505D3D-4C9E-9C4F-B2B3-6C04A27D7E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7400" y="127000"/>
            <a:ext cx="1041400" cy="77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1094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F2A0EBD-6D06-D541-B8A8-44F917A12CB5}"/>
              </a:ext>
            </a:extLst>
          </p:cNvPr>
          <p:cNvSpPr txBox="1"/>
          <p:nvPr/>
        </p:nvSpPr>
        <p:spPr>
          <a:xfrm>
            <a:off x="10312400" y="266700"/>
            <a:ext cx="1765300" cy="36830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5C34B4-5CA3-3C4A-938A-79C65AAD28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7400" y="127000"/>
            <a:ext cx="1041400" cy="7747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104A888-DA94-C943-A3A8-765B56FC75BA}"/>
              </a:ext>
            </a:extLst>
          </p:cNvPr>
          <p:cNvSpPr txBox="1">
            <a:spLocks/>
          </p:cNvSpPr>
          <p:nvPr/>
        </p:nvSpPr>
        <p:spPr>
          <a:xfrm>
            <a:off x="408716" y="1141069"/>
            <a:ext cx="11540477" cy="8239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rgbClr val="081E75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dirty="0"/>
              <a:t>Step 1:  Consider </a:t>
            </a:r>
            <a:r>
              <a:rPr lang="en-US" b="1" dirty="0"/>
              <a:t>THIS</a:t>
            </a:r>
            <a:r>
              <a:rPr lang="en-US" dirty="0"/>
              <a:t> with Data Literacy Integration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03500E8-6C61-AD45-A02D-822883633B73}"/>
              </a:ext>
            </a:extLst>
          </p:cNvPr>
          <p:cNvSpPr txBox="1">
            <a:spLocks/>
          </p:cNvSpPr>
          <p:nvPr/>
        </p:nvSpPr>
        <p:spPr>
          <a:xfrm>
            <a:off x="839788" y="2202973"/>
            <a:ext cx="5157787" cy="8239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50000"/>
                </a:schemeClr>
              </a:buClr>
              <a:buSzPct val="103000"/>
              <a:buFont typeface="Wingdings" pitchFamily="2" charset="2"/>
              <a:buChar char="§"/>
              <a:defRPr sz="2800" b="0" i="0" kern="120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4AA00"/>
              </a:buClr>
              <a:buFont typeface="Wingdings" pitchFamily="2" charset="2"/>
              <a:buChar char="§"/>
              <a:defRPr sz="2800" b="0" i="0" kern="1200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rgbClr val="B09400"/>
              </a:buClr>
              <a:buFont typeface="Wingdings" pitchFamily="2" charset="2"/>
              <a:buChar char="§"/>
              <a:defRPr sz="2400" b="0" i="0" kern="1200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B68908"/>
              </a:buClr>
              <a:buFont typeface="Wingdings" pitchFamily="2" charset="2"/>
              <a:buChar char="§"/>
              <a:defRPr sz="2000" b="0" i="0" kern="1200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B68908"/>
              </a:buClr>
              <a:buFont typeface="Wingdings" pitchFamily="2" charset="2"/>
              <a:buChar char="§"/>
              <a:defRPr sz="2000" b="0" i="0" kern="1200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83E2F7A1-DFAA-044F-81B5-E310B443BFDE}"/>
              </a:ext>
            </a:extLst>
          </p:cNvPr>
          <p:cNvSpPr txBox="1">
            <a:spLocks/>
          </p:cNvSpPr>
          <p:nvPr/>
        </p:nvSpPr>
        <p:spPr>
          <a:xfrm>
            <a:off x="598488" y="2311401"/>
            <a:ext cx="5329236" cy="369824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50000"/>
                </a:schemeClr>
              </a:buClr>
              <a:buSzPct val="103000"/>
              <a:buFont typeface="Wingdings" pitchFamily="2" charset="2"/>
              <a:buChar char="§"/>
              <a:defRPr sz="2800" b="0" i="0" kern="120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4AA00"/>
              </a:buClr>
              <a:buFont typeface="Wingdings" pitchFamily="2" charset="2"/>
              <a:buChar char="§"/>
              <a:defRPr sz="2800" b="0" i="0" kern="1200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rgbClr val="B09400"/>
              </a:buClr>
              <a:buFont typeface="Wingdings" pitchFamily="2" charset="2"/>
              <a:buChar char="§"/>
              <a:defRPr sz="2400" b="0" i="0" kern="1200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B68908"/>
              </a:buClr>
              <a:buFont typeface="Wingdings" pitchFamily="2" charset="2"/>
              <a:buChar char="§"/>
              <a:defRPr sz="2000" b="0" i="0" kern="1200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B68908"/>
              </a:buClr>
              <a:buFont typeface="Wingdings" pitchFamily="2" charset="2"/>
              <a:buChar char="§"/>
              <a:defRPr sz="2000" b="0" i="0" kern="1200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F458FE88-3B58-AF45-963D-A1C34BB27F3A}"/>
              </a:ext>
            </a:extLst>
          </p:cNvPr>
          <p:cNvSpPr txBox="1">
            <a:spLocks/>
          </p:cNvSpPr>
          <p:nvPr/>
        </p:nvSpPr>
        <p:spPr>
          <a:xfrm>
            <a:off x="6299200" y="2342673"/>
            <a:ext cx="5183188" cy="357806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50000"/>
                </a:schemeClr>
              </a:buClr>
              <a:buSzPct val="103000"/>
              <a:buFont typeface="Wingdings" pitchFamily="2" charset="2"/>
              <a:buChar char="§"/>
              <a:defRPr sz="2800" b="0" i="0" kern="120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4AA00"/>
              </a:buClr>
              <a:buFont typeface="Wingdings" pitchFamily="2" charset="2"/>
              <a:buChar char="§"/>
              <a:defRPr sz="2800" b="0" i="0" kern="1200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rgbClr val="B09400"/>
              </a:buClr>
              <a:buFont typeface="Wingdings" pitchFamily="2" charset="2"/>
              <a:buChar char="§"/>
              <a:defRPr sz="2400" b="0" i="0" kern="1200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B68908"/>
              </a:buClr>
              <a:buFont typeface="Wingdings" pitchFamily="2" charset="2"/>
              <a:buChar char="§"/>
              <a:defRPr sz="2000" b="0" i="0" kern="1200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B68908"/>
              </a:buClr>
              <a:buFont typeface="Wingdings" pitchFamily="2" charset="2"/>
              <a:buChar char="§"/>
              <a:defRPr sz="2000" b="0" i="0" kern="1200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846146-5AF5-7146-9E58-1EE9A78376F9}"/>
              </a:ext>
            </a:extLst>
          </p:cNvPr>
          <p:cNvSpPr txBox="1"/>
          <p:nvPr/>
        </p:nvSpPr>
        <p:spPr>
          <a:xfrm>
            <a:off x="408716" y="1877510"/>
            <a:ext cx="11540477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§"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Data Literacy is a 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PROCESS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There are many parts to a whole </a:t>
            </a:r>
            <a:r>
              <a:rPr lang="en-US" sz="2800" dirty="0"/>
              <a:t>(</a:t>
            </a:r>
            <a:r>
              <a:rPr lang="en-US" sz="2800" i="1" dirty="0">
                <a:solidFill>
                  <a:srgbClr val="00B0F0"/>
                </a:solidFill>
              </a:rPr>
              <a:t>collect</a:t>
            </a:r>
            <a:r>
              <a:rPr lang="en-US" sz="2800" i="1" dirty="0">
                <a:solidFill>
                  <a:srgbClr val="C00000"/>
                </a:solidFill>
              </a:rPr>
              <a:t>, </a:t>
            </a:r>
            <a:r>
              <a:rPr lang="en-US" sz="2800" i="1" dirty="0">
                <a:solidFill>
                  <a:srgbClr val="00B0F0"/>
                </a:solidFill>
              </a:rPr>
              <a:t>organize</a:t>
            </a:r>
            <a:r>
              <a:rPr lang="en-US" sz="2800" i="1" dirty="0">
                <a:solidFill>
                  <a:srgbClr val="C00000"/>
                </a:solidFill>
              </a:rPr>
              <a:t>, </a:t>
            </a:r>
            <a:r>
              <a:rPr lang="en-US" sz="2800" i="1" dirty="0">
                <a:solidFill>
                  <a:srgbClr val="00B0F0"/>
                </a:solidFill>
              </a:rPr>
              <a:t>visualize</a:t>
            </a:r>
            <a:r>
              <a:rPr lang="en-US" sz="2800" i="1" dirty="0">
                <a:solidFill>
                  <a:srgbClr val="C00000"/>
                </a:solidFill>
              </a:rPr>
              <a:t>, </a:t>
            </a:r>
            <a:r>
              <a:rPr lang="en-US" sz="2800" i="1" dirty="0">
                <a:solidFill>
                  <a:srgbClr val="00B0F0"/>
                </a:solidFill>
              </a:rPr>
              <a:t>analyze</a:t>
            </a:r>
            <a:r>
              <a:rPr lang="en-US" sz="2800" i="1" dirty="0">
                <a:solidFill>
                  <a:srgbClr val="C00000"/>
                </a:solidFill>
              </a:rPr>
              <a:t>, </a:t>
            </a:r>
            <a:r>
              <a:rPr lang="en-US" sz="2800" i="1" dirty="0">
                <a:solidFill>
                  <a:srgbClr val="00B0F0"/>
                </a:solidFill>
              </a:rPr>
              <a:t>interpret</a:t>
            </a:r>
            <a:r>
              <a:rPr lang="en-US" sz="2800" i="1" dirty="0">
                <a:solidFill>
                  <a:srgbClr val="C00000"/>
                </a:solidFill>
              </a:rPr>
              <a:t>, </a:t>
            </a:r>
            <a:r>
              <a:rPr lang="en-US" sz="2800" i="1" dirty="0">
                <a:solidFill>
                  <a:srgbClr val="00B0F0"/>
                </a:solidFill>
              </a:rPr>
              <a:t>share</a:t>
            </a:r>
            <a:r>
              <a:rPr lang="en-US" sz="2800" i="1" dirty="0"/>
              <a:t>)</a:t>
            </a:r>
            <a:r>
              <a:rPr lang="en-US" sz="2800" dirty="0"/>
              <a:t> 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Consider incorporating Data Literacy </a:t>
            </a:r>
            <a:r>
              <a:rPr lang="en-US" sz="2800" u="sng" dirty="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outside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of science</a:t>
            </a:r>
          </a:p>
          <a:p>
            <a:pPr marL="914400" lvl="1" indent="-457200">
              <a:buFont typeface="Wingdings" pitchFamily="2" charset="2"/>
              <a:buChar char="§"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Elections/Politics – election states (red states vs. blue states)</a:t>
            </a:r>
          </a:p>
          <a:p>
            <a:pPr marL="914400" lvl="1" indent="-457200">
              <a:buFont typeface="Wingdings" pitchFamily="2" charset="2"/>
              <a:buChar char="§"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Census 2020</a:t>
            </a:r>
          </a:p>
          <a:p>
            <a:pPr marL="914400" lvl="1" indent="-457200">
              <a:buFont typeface="Wingdings" pitchFamily="2" charset="2"/>
              <a:buChar char="§"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Math – mean, median, mode, percent, fraction</a:t>
            </a:r>
          </a:p>
          <a:p>
            <a:pPr marL="914400" lvl="1" indent="-457200">
              <a:buFont typeface="Wingdings" pitchFamily="2" charset="2"/>
              <a:buChar char="§"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English – writing an argument from a data set</a:t>
            </a:r>
          </a:p>
          <a:p>
            <a:pPr marL="914400" lvl="1" indent="-457200">
              <a:buFont typeface="Wingdings" pitchFamily="2" charset="2"/>
              <a:buChar char="§"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History –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explore data</a:t>
            </a:r>
            <a:r>
              <a:rPr lang="en-US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showing how humans have changed Earth's land </a:t>
            </a:r>
            <a:r>
              <a:rPr lang="en-US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hlinkClick r:id="rId3"/>
              </a:rPr>
              <a:t>LINK</a:t>
            </a:r>
            <a:endParaRPr lang="en-US" sz="2800" dirty="0">
              <a:solidFill>
                <a:schemeClr val="accent1">
                  <a:lumMod val="50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65795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B7278EF-C557-DD43-A4A4-F872A65BB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Brief Agenda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6B7BE7-824D-BB47-9F5E-0DCB96097A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9035" y="3079102"/>
            <a:ext cx="6040690" cy="2915298"/>
          </a:xfrm>
        </p:spPr>
        <p:txBody>
          <a:bodyPr anchor="t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GLOBE &amp; Data Literacy – </a:t>
            </a:r>
            <a:r>
              <a:rPr lang="en-US" dirty="0">
                <a:solidFill>
                  <a:srgbClr val="C00000"/>
                </a:solidFill>
              </a:rPr>
              <a:t>What</a:t>
            </a:r>
            <a:r>
              <a:rPr lang="en-US" dirty="0"/>
              <a:t> and </a:t>
            </a:r>
            <a:r>
              <a:rPr lang="en-US" dirty="0">
                <a:solidFill>
                  <a:srgbClr val="C00000"/>
                </a:solidFill>
              </a:rPr>
              <a:t>Why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Careers/Culture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Data Driven Skills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</a:rPr>
              <a:t>How</a:t>
            </a:r>
            <a:r>
              <a:rPr lang="en-US" dirty="0"/>
              <a:t>: 1-2-3 Steps to integrate GLOBE-infused data literacy with your K-12 students (through distance learning)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A97C2D-BA3D-1C4C-91B9-FDFCBAFA45D2}"/>
              </a:ext>
            </a:extLst>
          </p:cNvPr>
          <p:cNvSpPr txBox="1"/>
          <p:nvPr/>
        </p:nvSpPr>
        <p:spPr>
          <a:xfrm>
            <a:off x="10312400" y="266700"/>
            <a:ext cx="1765300" cy="36830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E56BDB-73F0-8F47-916C-ACC02E91C5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7400" y="127000"/>
            <a:ext cx="1041400" cy="77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1683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3BF6FAD-AF1A-5B4E-BDF5-9067187E8682}"/>
              </a:ext>
            </a:extLst>
          </p:cNvPr>
          <p:cNvSpPr txBox="1"/>
          <p:nvPr/>
        </p:nvSpPr>
        <p:spPr>
          <a:xfrm>
            <a:off x="10312400" y="266700"/>
            <a:ext cx="1765300" cy="36830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505D3D-4C9E-9C4F-B2B3-6C04A27D7E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7400" y="127000"/>
            <a:ext cx="1041400" cy="7747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181177A-13EF-F447-8EAC-021DCD3B2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2393530"/>
            <a:ext cx="10896600" cy="725055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Data</a:t>
            </a:r>
            <a:r>
              <a:rPr lang="en-US" dirty="0">
                <a:solidFill>
                  <a:srgbClr val="00B0F0"/>
                </a:solidFill>
              </a:rPr>
              <a:t> Visualization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8EB79A-8660-4E49-821E-96E2FABBA1AD}"/>
              </a:ext>
            </a:extLst>
          </p:cNvPr>
          <p:cNvSpPr/>
          <p:nvPr/>
        </p:nvSpPr>
        <p:spPr>
          <a:xfrm>
            <a:off x="515228" y="3756503"/>
            <a:ext cx="114173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Make the connection from question/process to choose what graph type they may want to use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8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22222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Show (processed or collected) data and have students ask questions about the data – What kind of question do the data answer?</a:t>
            </a:r>
          </a:p>
          <a:p>
            <a:r>
              <a:rPr lang="en-US" sz="2800" dirty="0">
                <a:solidFill>
                  <a:srgbClr val="22222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</a:p>
          <a:p>
            <a:endParaRPr lang="en-US" sz="2800" dirty="0">
              <a:solidFill>
                <a:srgbClr val="22222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en-US" sz="2800" dirty="0">
              <a:solidFill>
                <a:srgbClr val="22222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BF66B19-FC6F-7E4B-982F-45A7898A3196}"/>
              </a:ext>
            </a:extLst>
          </p:cNvPr>
          <p:cNvSpPr txBox="1">
            <a:spLocks/>
          </p:cNvSpPr>
          <p:nvPr/>
        </p:nvSpPr>
        <p:spPr>
          <a:xfrm>
            <a:off x="762000" y="1313149"/>
            <a:ext cx="11016712" cy="8239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rgbClr val="081E75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dirty="0"/>
              <a:t>Step 2: </a:t>
            </a:r>
            <a:r>
              <a:rPr lang="en-US" dirty="0">
                <a:solidFill>
                  <a:srgbClr val="203E7E"/>
                </a:solidFill>
              </a:rPr>
              <a:t>Teach students the </a:t>
            </a:r>
            <a:r>
              <a:rPr lang="en-US" u="sng" dirty="0">
                <a:solidFill>
                  <a:srgbClr val="203E7E"/>
                </a:solidFill>
              </a:rPr>
              <a:t>question</a:t>
            </a:r>
            <a:r>
              <a:rPr lang="en-US" dirty="0">
                <a:solidFill>
                  <a:srgbClr val="203E7E"/>
                </a:solidFill>
              </a:rPr>
              <a:t> not the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0438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81772-34C8-B144-8F74-3E060EDF2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076173"/>
            <a:ext cx="10896600" cy="725055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Step 3: Data Literacy is a  Learning Progression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BF6FAD-AF1A-5B4E-BDF5-9067187E8682}"/>
              </a:ext>
            </a:extLst>
          </p:cNvPr>
          <p:cNvSpPr txBox="1"/>
          <p:nvPr/>
        </p:nvSpPr>
        <p:spPr>
          <a:xfrm>
            <a:off x="10312400" y="266700"/>
            <a:ext cx="1765300" cy="36830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505D3D-4C9E-9C4F-B2B3-6C04A27D7E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7400" y="127000"/>
            <a:ext cx="1041400" cy="7747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EF40E93-9351-6A45-8166-0579C93593D2}"/>
              </a:ext>
            </a:extLst>
          </p:cNvPr>
          <p:cNvSpPr/>
          <p:nvPr/>
        </p:nvSpPr>
        <p:spPr>
          <a:xfrm>
            <a:off x="204692" y="1995176"/>
            <a:ext cx="31750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22222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Example:</a:t>
            </a:r>
          </a:p>
          <a:p>
            <a:r>
              <a:rPr lang="en-US" sz="2000" dirty="0">
                <a:solidFill>
                  <a:srgbClr val="22222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There are 4 graph types that </a:t>
            </a:r>
            <a:r>
              <a:rPr lang="en-US" sz="2000" dirty="0">
                <a:solidFill>
                  <a:srgbClr val="C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elementary school students </a:t>
            </a:r>
            <a:r>
              <a:rPr lang="en-US" sz="2000" dirty="0">
                <a:solidFill>
                  <a:srgbClr val="22222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can learn to view, work with, and create: </a:t>
            </a:r>
          </a:p>
          <a:p>
            <a:pPr>
              <a:buFont typeface="+mj-lt"/>
              <a:buAutoNum type="arabicPeriod"/>
            </a:pPr>
            <a:r>
              <a:rPr lang="en-US" sz="2000" dirty="0">
                <a:solidFill>
                  <a:srgbClr val="22222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Bar/Column Charts</a:t>
            </a:r>
          </a:p>
          <a:p>
            <a:pPr>
              <a:buFont typeface="+mj-lt"/>
              <a:buAutoNum type="arabicPeriod"/>
            </a:pPr>
            <a:r>
              <a:rPr lang="en-US" sz="2000" dirty="0">
                <a:solidFill>
                  <a:srgbClr val="22222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Dot Plot/Line Plot (1 axis)</a:t>
            </a:r>
          </a:p>
          <a:p>
            <a:pPr>
              <a:buFont typeface="+mj-lt"/>
              <a:buAutoNum type="arabicPeriod"/>
            </a:pPr>
            <a:r>
              <a:rPr lang="en-US" sz="2000" dirty="0">
                <a:solidFill>
                  <a:srgbClr val="22222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Pictograph</a:t>
            </a:r>
          </a:p>
          <a:p>
            <a:pPr>
              <a:buFont typeface="+mj-lt"/>
              <a:buAutoNum type="arabicPeriod"/>
            </a:pPr>
            <a:r>
              <a:rPr lang="en-US" sz="2000" dirty="0">
                <a:solidFill>
                  <a:srgbClr val="22222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Pie Chart</a:t>
            </a:r>
            <a:endParaRPr lang="en-US" sz="2000" b="0" i="0" u="none" strike="noStrike" dirty="0">
              <a:solidFill>
                <a:srgbClr val="222222"/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AF31E9-2C9A-C148-998C-74D12067061E}"/>
              </a:ext>
            </a:extLst>
          </p:cNvPr>
          <p:cNvSpPr/>
          <p:nvPr/>
        </p:nvSpPr>
        <p:spPr>
          <a:xfrm>
            <a:off x="3267802" y="2013420"/>
            <a:ext cx="427316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22222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There are 7 graph types that </a:t>
            </a:r>
            <a:r>
              <a:rPr lang="en-US" sz="2000" dirty="0">
                <a:solidFill>
                  <a:srgbClr val="C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middle school students</a:t>
            </a:r>
            <a:r>
              <a:rPr lang="en-US" sz="2000" dirty="0">
                <a:solidFill>
                  <a:srgbClr val="22222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can learn to view, work with, and create (4 new and 3 repeated graph types from elementary school): </a:t>
            </a:r>
          </a:p>
          <a:p>
            <a:pPr>
              <a:buFont typeface="+mj-lt"/>
              <a:buAutoNum type="arabicPeriod"/>
            </a:pPr>
            <a:r>
              <a:rPr lang="en-US" sz="2000" dirty="0">
                <a:solidFill>
                  <a:srgbClr val="22222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Bar/Column Charts </a:t>
            </a:r>
            <a:r>
              <a:rPr lang="en-US" sz="2000" i="1" dirty="0">
                <a:solidFill>
                  <a:srgbClr val="22222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(repeat)</a:t>
            </a:r>
            <a:endParaRPr lang="en-US" sz="2000" dirty="0">
              <a:solidFill>
                <a:srgbClr val="22222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sz="2000" dirty="0">
                <a:solidFill>
                  <a:srgbClr val="22222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Box Plot</a:t>
            </a:r>
          </a:p>
          <a:p>
            <a:pPr>
              <a:buFont typeface="+mj-lt"/>
              <a:buAutoNum type="arabicPeriod"/>
            </a:pPr>
            <a:r>
              <a:rPr lang="en-US" sz="2000" dirty="0">
                <a:solidFill>
                  <a:srgbClr val="22222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Dot Plot/Line Plot (1 axis) </a:t>
            </a:r>
            <a:r>
              <a:rPr lang="en-US" sz="2000" i="1" dirty="0">
                <a:solidFill>
                  <a:srgbClr val="22222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(repeat)</a:t>
            </a:r>
            <a:endParaRPr lang="en-US" sz="2000" dirty="0">
              <a:solidFill>
                <a:srgbClr val="22222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sz="2000" dirty="0">
                <a:solidFill>
                  <a:srgbClr val="22222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Histogram</a:t>
            </a:r>
          </a:p>
          <a:p>
            <a:pPr>
              <a:buFont typeface="+mj-lt"/>
              <a:buAutoNum type="arabicPeriod"/>
            </a:pPr>
            <a:r>
              <a:rPr lang="en-US" sz="2000" dirty="0">
                <a:solidFill>
                  <a:srgbClr val="22222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Line Chart/Graph (2 axes)</a:t>
            </a:r>
          </a:p>
          <a:p>
            <a:pPr>
              <a:buFont typeface="+mj-lt"/>
              <a:buAutoNum type="arabicPeriod"/>
            </a:pPr>
            <a:r>
              <a:rPr lang="en-US" sz="2000" dirty="0">
                <a:solidFill>
                  <a:srgbClr val="22222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Pie Chart </a:t>
            </a:r>
            <a:r>
              <a:rPr lang="en-US" sz="2000" i="1" dirty="0">
                <a:solidFill>
                  <a:srgbClr val="22222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(repeat)</a:t>
            </a:r>
            <a:endParaRPr lang="en-US" sz="2000" dirty="0">
              <a:solidFill>
                <a:srgbClr val="22222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sz="2000" dirty="0">
                <a:solidFill>
                  <a:srgbClr val="22222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Scatter Chart/Plot</a:t>
            </a:r>
            <a:endParaRPr lang="en-US" sz="2000" b="0" i="0" u="none" strike="noStrike" dirty="0">
              <a:solidFill>
                <a:srgbClr val="222222"/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A80E679-B916-AB40-BAC6-B8F8BB2451B6}"/>
              </a:ext>
            </a:extLst>
          </p:cNvPr>
          <p:cNvSpPr/>
          <p:nvPr/>
        </p:nvSpPr>
        <p:spPr>
          <a:xfrm>
            <a:off x="7669308" y="1995176"/>
            <a:ext cx="440839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22222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There are 8 graph types that </a:t>
            </a:r>
            <a:r>
              <a:rPr lang="en-US" sz="2000" dirty="0">
                <a:solidFill>
                  <a:srgbClr val="C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high school students </a:t>
            </a:r>
            <a:r>
              <a:rPr lang="en-US" sz="2000" dirty="0">
                <a:solidFill>
                  <a:srgbClr val="22222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can learn to view, work with, and create (2 new and 6 repeated graph types from elementary and middle school): </a:t>
            </a:r>
          </a:p>
          <a:p>
            <a:pPr>
              <a:buFont typeface="+mj-lt"/>
              <a:buAutoNum type="arabicPeriod"/>
            </a:pPr>
            <a:r>
              <a:rPr lang="en-US" sz="2000" dirty="0">
                <a:solidFill>
                  <a:srgbClr val="22222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Bar/Column Charts </a:t>
            </a:r>
            <a:r>
              <a:rPr lang="en-US" sz="2000" i="1" dirty="0">
                <a:solidFill>
                  <a:srgbClr val="22222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(repeat)</a:t>
            </a:r>
            <a:endParaRPr lang="en-US" sz="2000" dirty="0">
              <a:solidFill>
                <a:srgbClr val="22222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sz="2000" dirty="0">
                <a:solidFill>
                  <a:srgbClr val="22222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Box Plot </a:t>
            </a:r>
            <a:r>
              <a:rPr lang="en-US" sz="2000" i="1" dirty="0">
                <a:solidFill>
                  <a:srgbClr val="22222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(repeat)</a:t>
            </a:r>
            <a:endParaRPr lang="en-US" sz="2000" dirty="0">
              <a:solidFill>
                <a:srgbClr val="22222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sz="2000" dirty="0">
                <a:solidFill>
                  <a:srgbClr val="22222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Bubble Chart</a:t>
            </a:r>
          </a:p>
          <a:p>
            <a:pPr>
              <a:buFont typeface="+mj-lt"/>
              <a:buAutoNum type="arabicPeriod"/>
            </a:pPr>
            <a:r>
              <a:rPr lang="en-US" sz="2000" dirty="0">
                <a:solidFill>
                  <a:srgbClr val="22222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Histogram </a:t>
            </a:r>
            <a:r>
              <a:rPr lang="en-US" sz="2000" i="1" dirty="0">
                <a:solidFill>
                  <a:srgbClr val="22222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(repeat)</a:t>
            </a:r>
            <a:endParaRPr lang="en-US" sz="2000" dirty="0">
              <a:solidFill>
                <a:srgbClr val="22222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sz="2000" dirty="0">
                <a:solidFill>
                  <a:srgbClr val="22222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Line Chart/Graph (2 axes) </a:t>
            </a:r>
            <a:r>
              <a:rPr lang="en-US" sz="2000" i="1" dirty="0">
                <a:solidFill>
                  <a:srgbClr val="22222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(repeat)</a:t>
            </a:r>
            <a:endParaRPr lang="en-US" sz="2000" dirty="0">
              <a:solidFill>
                <a:srgbClr val="22222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sz="2000" dirty="0">
                <a:solidFill>
                  <a:srgbClr val="22222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Pie Chart </a:t>
            </a:r>
            <a:r>
              <a:rPr lang="en-US" sz="2000" i="1" dirty="0">
                <a:solidFill>
                  <a:srgbClr val="22222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(repeat)</a:t>
            </a:r>
            <a:endParaRPr lang="en-US" sz="2000" dirty="0">
              <a:solidFill>
                <a:srgbClr val="22222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sz="2000" dirty="0">
                <a:solidFill>
                  <a:srgbClr val="22222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Scatter Chart/Plot </a:t>
            </a:r>
            <a:r>
              <a:rPr lang="en-US" sz="2000" i="1" dirty="0">
                <a:solidFill>
                  <a:srgbClr val="22222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(repeat)</a:t>
            </a:r>
            <a:endParaRPr lang="en-US" sz="2000" dirty="0">
              <a:solidFill>
                <a:srgbClr val="22222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sz="2000" dirty="0">
                <a:solidFill>
                  <a:srgbClr val="22222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Stacked Area Chart</a:t>
            </a:r>
            <a:endParaRPr lang="en-US" sz="2000" b="0" i="0" u="none" strike="noStrike" dirty="0">
              <a:solidFill>
                <a:srgbClr val="222222"/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D4414F7-8E27-5E43-BCA1-F0C266CA95BE}"/>
              </a:ext>
            </a:extLst>
          </p:cNvPr>
          <p:cNvSpPr/>
          <p:nvPr/>
        </p:nvSpPr>
        <p:spPr>
          <a:xfrm>
            <a:off x="-8054" y="5811605"/>
            <a:ext cx="36245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rgbClr val="22222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Dataspire’s</a:t>
            </a:r>
            <a:r>
              <a:rPr lang="en-US" sz="1200" dirty="0">
                <a:solidFill>
                  <a:srgbClr val="22222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1200" dirty="0">
                <a:solidFill>
                  <a:srgbClr val="203E7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hlinkClick r:id="rId3"/>
              </a:rPr>
              <a:t>Graph Type Matrix Activity</a:t>
            </a:r>
            <a:r>
              <a:rPr lang="en-US" sz="1200" dirty="0">
                <a:solidFill>
                  <a:srgbClr val="22222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resources by grade bands</a:t>
            </a:r>
          </a:p>
        </p:txBody>
      </p:sp>
    </p:spTree>
    <p:extLst>
      <p:ext uri="{BB962C8B-B14F-4D97-AF65-F5344CB8AC3E}">
        <p14:creationId xmlns:p14="http://schemas.microsoft.com/office/powerpoint/2010/main" val="3154717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81772-34C8-B144-8F74-3E060EDF2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076173"/>
            <a:ext cx="10896600" cy="725055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Data Literacy On-Line Resources/Lessons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BF6FAD-AF1A-5B4E-BDF5-9067187E8682}"/>
              </a:ext>
            </a:extLst>
          </p:cNvPr>
          <p:cNvSpPr txBox="1"/>
          <p:nvPr/>
        </p:nvSpPr>
        <p:spPr>
          <a:xfrm>
            <a:off x="10312400" y="266700"/>
            <a:ext cx="1765300" cy="36830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505D3D-4C9E-9C4F-B2B3-6C04A27D7E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7400" y="127000"/>
            <a:ext cx="1041400" cy="7747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A80E679-B916-AB40-BAC6-B8F8BB2451B6}"/>
              </a:ext>
            </a:extLst>
          </p:cNvPr>
          <p:cNvSpPr/>
          <p:nvPr/>
        </p:nvSpPr>
        <p:spPr>
          <a:xfrm>
            <a:off x="116114" y="1895160"/>
            <a:ext cx="12075886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§"/>
            </a:pPr>
            <a:r>
              <a:rPr lang="en-US" sz="2800" dirty="0">
                <a:solidFill>
                  <a:srgbClr val="22222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hlinkClick r:id="rId3"/>
              </a:rPr>
              <a:t>https://scied.ucar.edu/globe-data-explorations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en-US" sz="2800" dirty="0">
                <a:solidFill>
                  <a:srgbClr val="22222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hlinkClick r:id="rId3"/>
              </a:rPr>
              <a:t>http://dataspire.org</a:t>
            </a:r>
            <a:endParaRPr lang="en-US" sz="2800" dirty="0">
              <a:solidFill>
                <a:srgbClr val="22222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en-US" sz="2800" dirty="0">
                <a:solidFill>
                  <a:srgbClr val="22222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hlinkClick r:id="rId4"/>
              </a:rPr>
              <a:t>http://mynasadata.larc.nasa.gov</a:t>
            </a:r>
            <a:endParaRPr lang="en-US" sz="2800" dirty="0">
              <a:solidFill>
                <a:srgbClr val="22222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en-US" sz="2800" dirty="0">
                <a:solidFill>
                  <a:srgbClr val="22222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hlinkClick r:id="rId5"/>
              </a:rPr>
              <a:t>https://www.h2oforlifeschools.org</a:t>
            </a:r>
            <a:endParaRPr lang="en-US" sz="2800" dirty="0">
              <a:solidFill>
                <a:srgbClr val="22222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en-US" sz="2400" dirty="0">
                <a:solidFill>
                  <a:srgbClr val="22222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hlinkClick r:id="rId6"/>
              </a:rPr>
              <a:t>https://www.stlouisfed.org/education/lessons-for-teaching-data-literacy</a:t>
            </a:r>
            <a:endParaRPr lang="en-US" sz="2400" dirty="0">
              <a:solidFill>
                <a:srgbClr val="22222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en-US" sz="2400" dirty="0">
                <a:solidFill>
                  <a:srgbClr val="22222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hlinkClick r:id="rId7"/>
              </a:rPr>
              <a:t>https://www.nationalgeographic.org/article/geography-and-literacy-connection/</a:t>
            </a:r>
            <a:endParaRPr lang="en-US" sz="2400" dirty="0">
              <a:solidFill>
                <a:srgbClr val="22222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en-US" sz="2800" dirty="0">
                <a:solidFill>
                  <a:srgbClr val="22222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hlinkClick r:id="rId8"/>
              </a:rPr>
              <a:t>https://www.lessonplanet.com/</a:t>
            </a:r>
            <a:endParaRPr lang="en-US" sz="2800" dirty="0">
              <a:solidFill>
                <a:srgbClr val="22222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en-US" sz="2800" dirty="0">
                <a:solidFill>
                  <a:srgbClr val="22222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hlinkClick r:id="rId9"/>
              </a:rPr>
              <a:t>https://www.edc.org/defining-data-literacy-students</a:t>
            </a:r>
            <a:endParaRPr lang="en-US" sz="2800" dirty="0">
              <a:solidFill>
                <a:srgbClr val="22222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en-US" sz="2800" dirty="0">
                <a:solidFill>
                  <a:srgbClr val="22222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hlinkClick r:id="rId10"/>
              </a:rPr>
              <a:t>https://everfi.com/blog/k-12/teaching-data-literacy-skills/</a:t>
            </a:r>
            <a:endParaRPr lang="en-US" sz="2800" dirty="0">
              <a:solidFill>
                <a:srgbClr val="22222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en-US" sz="2800" dirty="0">
                <a:solidFill>
                  <a:srgbClr val="22222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hlinkClick r:id="rId11"/>
              </a:rPr>
              <a:t>https://www.nationalgeographic.org/education/classroom-resources/</a:t>
            </a:r>
            <a:endParaRPr lang="en-US" sz="2800" dirty="0">
              <a:solidFill>
                <a:srgbClr val="22222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457200" indent="-457200">
              <a:buFont typeface="Wingdings" pitchFamily="2" charset="2"/>
              <a:buChar char="§"/>
            </a:pPr>
            <a:endParaRPr lang="en-US" sz="2800" dirty="0">
              <a:solidFill>
                <a:srgbClr val="22222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457200" indent="-457200">
              <a:buFont typeface="Wingdings" pitchFamily="2" charset="2"/>
              <a:buChar char="§"/>
            </a:pPr>
            <a:endParaRPr lang="en-US" sz="2800" b="0" i="0" u="none" strike="noStrike" dirty="0">
              <a:solidFill>
                <a:srgbClr val="222222"/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457200" indent="-457200">
              <a:buFont typeface="Wingdings" pitchFamily="2" charset="2"/>
              <a:buChar char="§"/>
            </a:pPr>
            <a:endParaRPr lang="en-US" sz="2800" b="0" i="0" u="none" strike="noStrike" dirty="0">
              <a:solidFill>
                <a:srgbClr val="222222"/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514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3BF6FAD-AF1A-5B4E-BDF5-9067187E8682}"/>
              </a:ext>
            </a:extLst>
          </p:cNvPr>
          <p:cNvSpPr txBox="1"/>
          <p:nvPr/>
        </p:nvSpPr>
        <p:spPr>
          <a:xfrm>
            <a:off x="10312400" y="266700"/>
            <a:ext cx="1765300" cy="36830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505D3D-4C9E-9C4F-B2B3-6C04A27D7E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7400" y="127000"/>
            <a:ext cx="1041400" cy="7747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7A175076-3DF6-C847-AC62-3D8F39A2B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076173"/>
            <a:ext cx="10896600" cy="725055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Suggestion: Data Literacy Warm Up Activities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B7580C1-E6EC-2F4A-A135-F70F03C6A825}"/>
              </a:ext>
            </a:extLst>
          </p:cNvPr>
          <p:cNvSpPr/>
          <p:nvPr/>
        </p:nvSpPr>
        <p:spPr>
          <a:xfrm>
            <a:off x="191992" y="1771159"/>
            <a:ext cx="50419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22222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Pre/Post Warm Up</a:t>
            </a:r>
            <a:endParaRPr lang="en-US" sz="2400" dirty="0">
              <a:solidFill>
                <a:srgbClr val="22222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en-US" sz="2400" b="0" i="0" u="none" strike="noStrike" dirty="0">
              <a:solidFill>
                <a:srgbClr val="222222"/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rgbClr val="22222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Give students Data Literacy  Warm-Up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>
              <a:solidFill>
                <a:srgbClr val="22222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rgbClr val="22222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Export responses to spreadsheet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>
              <a:solidFill>
                <a:srgbClr val="22222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rgbClr val="22222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Score with √ or X or ?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>
              <a:solidFill>
                <a:srgbClr val="22222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rgbClr val="22222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Give Tracy your # of each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BFF0D2F-7886-794A-BD72-D2E7F3B01819}"/>
              </a:ext>
            </a:extLst>
          </p:cNvPr>
          <p:cNvSpPr/>
          <p:nvPr/>
        </p:nvSpPr>
        <p:spPr>
          <a:xfrm>
            <a:off x="5640292" y="2929885"/>
            <a:ext cx="53071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22222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hlinkClick r:id="rId3"/>
              </a:rPr>
              <a:t>Link: Data Analysis Warm Up</a:t>
            </a:r>
            <a:endParaRPr lang="en-US" sz="2800" dirty="0">
              <a:solidFill>
                <a:srgbClr val="22222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7D305D8-1428-F749-BECE-27FB773DBA44}"/>
              </a:ext>
            </a:extLst>
          </p:cNvPr>
          <p:cNvSpPr/>
          <p:nvPr/>
        </p:nvSpPr>
        <p:spPr>
          <a:xfrm>
            <a:off x="5640292" y="3925595"/>
            <a:ext cx="62215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22222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hlinkClick r:id="rId4"/>
              </a:rPr>
              <a:t>Link: Data Interpretation Warm Up</a:t>
            </a:r>
            <a:endParaRPr lang="en-US" sz="2800" dirty="0">
              <a:solidFill>
                <a:srgbClr val="22222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1855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EB25DBD-AC46-0646-931C-14CD531DED80}"/>
              </a:ext>
            </a:extLst>
          </p:cNvPr>
          <p:cNvSpPr txBox="1"/>
          <p:nvPr/>
        </p:nvSpPr>
        <p:spPr>
          <a:xfrm>
            <a:off x="990600" y="5575300"/>
            <a:ext cx="3556000" cy="5969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A4939-BA51-0441-A274-F31D335C8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1155700"/>
            <a:ext cx="4378960" cy="1306986"/>
          </a:xfrm>
        </p:spPr>
        <p:txBody>
          <a:bodyPr/>
          <a:lstStyle/>
          <a:p>
            <a:r>
              <a:rPr lang="en-US" sz="3600" b="1" dirty="0">
                <a:solidFill>
                  <a:srgbClr val="C00000"/>
                </a:solidFill>
              </a:rPr>
              <a:t>DATA LITERACY SKILLS MATTER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D13ECF-406D-F644-8A92-DB01BDDBA7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54000" y="2462686"/>
            <a:ext cx="5067300" cy="3709514"/>
          </a:xfrm>
        </p:spPr>
        <p:txBody>
          <a:bodyPr anchor="t">
            <a:normAutofit/>
          </a:bodyPr>
          <a:lstStyle/>
          <a:p>
            <a:pPr algn="l"/>
            <a:r>
              <a:rPr lang="en-US" u="sng" dirty="0"/>
              <a:t>Next Steps</a:t>
            </a:r>
            <a:r>
              <a:rPr lang="en-US" dirty="0"/>
              <a:t>:</a:t>
            </a:r>
          </a:p>
          <a:p>
            <a:pPr marL="457200" indent="-457200" algn="l">
              <a:buAutoNum type="arabicPeriod"/>
            </a:pPr>
            <a:endParaRPr lang="en-US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/>
              <a:t>Give Students “pre” data literacy warm up(s) before you begin integrating data literacy skills</a:t>
            </a:r>
          </a:p>
          <a:p>
            <a:pPr marL="457200" indent="-457200" algn="l">
              <a:buAutoNum type="arabicPeriod"/>
            </a:pPr>
            <a:endParaRPr lang="en-US" dirty="0"/>
          </a:p>
          <a:p>
            <a:pPr algn="l"/>
            <a:r>
              <a:rPr lang="en-US" dirty="0"/>
              <a:t>Questions??? Contact Me:</a:t>
            </a:r>
          </a:p>
          <a:p>
            <a:r>
              <a:rPr lang="en-US" dirty="0">
                <a:hlinkClick r:id="rId2"/>
              </a:rPr>
              <a:t>tostrom@Berkeley.edu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3B4C73-549D-CE49-A031-BBF41ACF2E75}"/>
              </a:ext>
            </a:extLst>
          </p:cNvPr>
          <p:cNvSpPr txBox="1"/>
          <p:nvPr/>
        </p:nvSpPr>
        <p:spPr>
          <a:xfrm>
            <a:off x="10312400" y="266700"/>
            <a:ext cx="1765300" cy="36830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7A52BF-D9A7-E242-8055-EF89E5DDD9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7400" y="127000"/>
            <a:ext cx="1041400" cy="77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6846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4B6ED-C682-3F4C-AC9E-9D6299E5B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440" y="732142"/>
            <a:ext cx="10251660" cy="938587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What</a:t>
            </a:r>
            <a:r>
              <a:rPr lang="en-US" dirty="0"/>
              <a:t> and </a:t>
            </a:r>
            <a:r>
              <a:rPr lang="en-US" dirty="0">
                <a:solidFill>
                  <a:srgbClr val="C00000"/>
                </a:solidFill>
              </a:rPr>
              <a:t>Why</a:t>
            </a:r>
            <a:r>
              <a:rPr lang="en-US" dirty="0"/>
              <a:t> of Data Literacy?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A456E4-0F62-AB44-8F1C-08765B5D80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3440" y="1772329"/>
            <a:ext cx="10614660" cy="4374471"/>
          </a:xfrm>
        </p:spPr>
        <p:txBody>
          <a:bodyPr>
            <a:normAutofit fontScale="85000" lnSpcReduction="10000"/>
          </a:bodyPr>
          <a:lstStyle/>
          <a:p>
            <a:pPr>
              <a:buClr>
                <a:srgbClr val="BF8D2E"/>
              </a:buClr>
            </a:pPr>
            <a:r>
              <a:rPr lang="en-US" sz="3800" i="1" dirty="0">
                <a:solidFill>
                  <a:srgbClr val="C00000"/>
                </a:solidFill>
              </a:rPr>
              <a:t>The ability to </a:t>
            </a:r>
            <a:r>
              <a:rPr lang="en-US" sz="3800" i="1" dirty="0">
                <a:solidFill>
                  <a:srgbClr val="00B0F0"/>
                </a:solidFill>
              </a:rPr>
              <a:t>collect</a:t>
            </a:r>
            <a:r>
              <a:rPr lang="en-US" sz="3800" i="1" dirty="0">
                <a:solidFill>
                  <a:srgbClr val="C00000"/>
                </a:solidFill>
              </a:rPr>
              <a:t>, </a:t>
            </a:r>
            <a:r>
              <a:rPr lang="en-US" sz="3800" i="1" dirty="0">
                <a:solidFill>
                  <a:srgbClr val="00B0F0"/>
                </a:solidFill>
              </a:rPr>
              <a:t>organize</a:t>
            </a:r>
            <a:r>
              <a:rPr lang="en-US" sz="3800" i="1" dirty="0">
                <a:solidFill>
                  <a:srgbClr val="C00000"/>
                </a:solidFill>
              </a:rPr>
              <a:t>, </a:t>
            </a:r>
            <a:r>
              <a:rPr lang="en-US" sz="3800" i="1" dirty="0">
                <a:solidFill>
                  <a:srgbClr val="00B0F0"/>
                </a:solidFill>
              </a:rPr>
              <a:t>visualize</a:t>
            </a:r>
            <a:r>
              <a:rPr lang="en-US" sz="3800" i="1" dirty="0">
                <a:solidFill>
                  <a:srgbClr val="C00000"/>
                </a:solidFill>
              </a:rPr>
              <a:t>, </a:t>
            </a:r>
            <a:r>
              <a:rPr lang="en-US" sz="3800" i="1" dirty="0">
                <a:solidFill>
                  <a:srgbClr val="00B0F0"/>
                </a:solidFill>
              </a:rPr>
              <a:t>analyze</a:t>
            </a:r>
            <a:r>
              <a:rPr lang="en-US" sz="3800" i="1" dirty="0">
                <a:solidFill>
                  <a:srgbClr val="C00000"/>
                </a:solidFill>
              </a:rPr>
              <a:t>, </a:t>
            </a:r>
            <a:r>
              <a:rPr lang="en-US" sz="3800" i="1" dirty="0">
                <a:solidFill>
                  <a:srgbClr val="00B0F0"/>
                </a:solidFill>
              </a:rPr>
              <a:t>interpret</a:t>
            </a:r>
            <a:r>
              <a:rPr lang="en-US" sz="3800" i="1" dirty="0">
                <a:solidFill>
                  <a:srgbClr val="C00000"/>
                </a:solidFill>
              </a:rPr>
              <a:t> and </a:t>
            </a:r>
            <a:r>
              <a:rPr lang="en-US" sz="3800" i="1" dirty="0">
                <a:solidFill>
                  <a:srgbClr val="00B0F0"/>
                </a:solidFill>
              </a:rPr>
              <a:t>share</a:t>
            </a:r>
            <a:r>
              <a:rPr lang="en-US" sz="3800" i="1" dirty="0">
                <a:solidFill>
                  <a:srgbClr val="C00000"/>
                </a:solidFill>
              </a:rPr>
              <a:t> data for yourself and others to use and understand </a:t>
            </a:r>
            <a:r>
              <a:rPr lang="en-US" sz="1800" i="1" dirty="0">
                <a:solidFill>
                  <a:schemeClr val="tx1"/>
                </a:solidFill>
              </a:rPr>
              <a:t>(Kristin Hunter-Thomson, 2020)</a:t>
            </a:r>
          </a:p>
          <a:p>
            <a:pPr>
              <a:buClr>
                <a:srgbClr val="BF8D2E"/>
              </a:buClr>
            </a:pPr>
            <a:endParaRPr lang="en-US" sz="1800" i="1" dirty="0">
              <a:solidFill>
                <a:schemeClr val="tx1"/>
              </a:solidFill>
            </a:endParaRPr>
          </a:p>
          <a:p>
            <a:pPr>
              <a:buClr>
                <a:srgbClr val="BF8D2E"/>
              </a:buClr>
            </a:pPr>
            <a:r>
              <a:rPr lang="en-US" sz="3800" dirty="0"/>
              <a:t>Why is data literacy important?</a:t>
            </a:r>
          </a:p>
          <a:p>
            <a:pPr lvl="1">
              <a:buClr>
                <a:srgbClr val="BF8D2E"/>
              </a:buClr>
            </a:pPr>
            <a:r>
              <a:rPr lang="en-US" sz="3800" dirty="0"/>
              <a:t>It’s a part of our culture – data-driven society, devices</a:t>
            </a:r>
          </a:p>
          <a:p>
            <a:pPr lvl="1">
              <a:buClr>
                <a:srgbClr val="BF8D2E"/>
              </a:buClr>
            </a:pPr>
            <a:r>
              <a:rPr lang="en-US" sz="3800" dirty="0"/>
              <a:t>Drives questioning – research, directions, weather?</a:t>
            </a:r>
          </a:p>
          <a:p>
            <a:pPr lvl="1">
              <a:buClr>
                <a:srgbClr val="BF8D2E"/>
              </a:buClr>
            </a:pPr>
            <a:r>
              <a:rPr lang="en-US" sz="3800" dirty="0"/>
              <a:t>Drives decision making – politics, policy, and practices</a:t>
            </a:r>
          </a:p>
          <a:p>
            <a:pPr lvl="1">
              <a:buClr>
                <a:srgbClr val="BF8D2E"/>
              </a:buClr>
            </a:pPr>
            <a:r>
              <a:rPr lang="en-US" sz="3800" dirty="0"/>
              <a:t>Drives next steps – investigations (learning more)</a:t>
            </a:r>
          </a:p>
          <a:p>
            <a:pPr>
              <a:buClr>
                <a:srgbClr val="BF8D2E"/>
              </a:buClr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48BE33-FDB1-7748-B52E-DC3DE2A7774B}"/>
              </a:ext>
            </a:extLst>
          </p:cNvPr>
          <p:cNvSpPr txBox="1"/>
          <p:nvPr/>
        </p:nvSpPr>
        <p:spPr>
          <a:xfrm>
            <a:off x="10312400" y="266700"/>
            <a:ext cx="1765300" cy="36830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E4A40F-E840-1A4F-A1F0-40F30FD6C3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7400" y="127000"/>
            <a:ext cx="1041400" cy="77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840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4B6ED-C682-3F4C-AC9E-9D6299E5B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440" y="744842"/>
            <a:ext cx="10005060" cy="938587"/>
          </a:xfrm>
        </p:spPr>
        <p:txBody>
          <a:bodyPr/>
          <a:lstStyle/>
          <a:p>
            <a:r>
              <a:rPr lang="en-US" dirty="0"/>
              <a:t>Data “Thinking” in Our Culture and Careers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A456E4-0F62-AB44-8F1C-08765B5D80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9766" y="1835829"/>
            <a:ext cx="4582160" cy="4374471"/>
          </a:xfrm>
        </p:spPr>
        <p:txBody>
          <a:bodyPr>
            <a:normAutofit/>
          </a:bodyPr>
          <a:lstStyle/>
          <a:p>
            <a:r>
              <a:rPr lang="en-US" dirty="0"/>
              <a:t>Educators</a:t>
            </a:r>
          </a:p>
          <a:p>
            <a:r>
              <a:rPr lang="en-US" dirty="0"/>
              <a:t>Managers</a:t>
            </a:r>
          </a:p>
          <a:p>
            <a:r>
              <a:rPr lang="en-US" dirty="0"/>
              <a:t>Healthcare Workers</a:t>
            </a:r>
          </a:p>
          <a:p>
            <a:r>
              <a:rPr lang="en-US" dirty="0"/>
              <a:t>Operators</a:t>
            </a:r>
          </a:p>
          <a:p>
            <a:r>
              <a:rPr lang="en-US" dirty="0"/>
              <a:t>Technicians</a:t>
            </a:r>
          </a:p>
          <a:p>
            <a:r>
              <a:rPr lang="en-US" dirty="0"/>
              <a:t>Scientists</a:t>
            </a:r>
          </a:p>
          <a:p>
            <a:r>
              <a:rPr lang="en-US" dirty="0"/>
              <a:t>Childcare Givers</a:t>
            </a:r>
          </a:p>
          <a:p>
            <a:r>
              <a:rPr lang="en-US" dirty="0"/>
              <a:t>Engineers</a:t>
            </a:r>
          </a:p>
          <a:p>
            <a:pPr>
              <a:buClr>
                <a:srgbClr val="BF8D2E"/>
              </a:buClr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48BE33-FDB1-7748-B52E-DC3DE2A7774B}"/>
              </a:ext>
            </a:extLst>
          </p:cNvPr>
          <p:cNvSpPr txBox="1"/>
          <p:nvPr/>
        </p:nvSpPr>
        <p:spPr>
          <a:xfrm>
            <a:off x="10312400" y="266700"/>
            <a:ext cx="1765300" cy="36830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9D0A17-9280-EC4C-BFC5-3DB676CEEAD5}"/>
              </a:ext>
            </a:extLst>
          </p:cNvPr>
          <p:cNvSpPr txBox="1"/>
          <p:nvPr/>
        </p:nvSpPr>
        <p:spPr>
          <a:xfrm>
            <a:off x="10312400" y="330200"/>
            <a:ext cx="1765300" cy="36830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3D3D58-7F36-C846-8539-EE5B492621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7400" y="127000"/>
            <a:ext cx="1041400" cy="77470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7E9A2A8-E2E2-BD49-A5EA-5AFC6511EBD8}"/>
              </a:ext>
            </a:extLst>
          </p:cNvPr>
          <p:cNvSpPr txBox="1">
            <a:spLocks/>
          </p:cNvSpPr>
          <p:nvPr/>
        </p:nvSpPr>
        <p:spPr>
          <a:xfrm>
            <a:off x="6263640" y="1835829"/>
            <a:ext cx="5471160" cy="43744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50000"/>
                </a:schemeClr>
              </a:buClr>
              <a:buSzPct val="103000"/>
              <a:buFont typeface="Wingdings" pitchFamily="2" charset="2"/>
              <a:buChar char="§"/>
              <a:defRPr sz="2800" b="0" i="0" kern="120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4AA00"/>
              </a:buClr>
              <a:buFont typeface="Wingdings" pitchFamily="2" charset="2"/>
              <a:buChar char="§"/>
              <a:defRPr sz="2800" b="0" i="0" kern="1200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rgbClr val="B09400"/>
              </a:buClr>
              <a:buFont typeface="Wingdings" pitchFamily="2" charset="2"/>
              <a:buChar char="§"/>
              <a:defRPr sz="2400" b="0" i="0" kern="1200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B68908"/>
              </a:buClr>
              <a:buFont typeface="Wingdings" pitchFamily="2" charset="2"/>
              <a:buChar char="§"/>
              <a:defRPr sz="2000" b="0" i="0" kern="1200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B68908"/>
              </a:buClr>
              <a:buFont typeface="Wingdings" pitchFamily="2" charset="2"/>
              <a:buChar char="§"/>
              <a:defRPr sz="2000" b="0" i="0" kern="1200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1ACD3FD-9504-654D-AE41-F7DC75DA5D03}"/>
              </a:ext>
            </a:extLst>
          </p:cNvPr>
          <p:cNvSpPr txBox="1">
            <a:spLocks/>
          </p:cNvSpPr>
          <p:nvPr/>
        </p:nvSpPr>
        <p:spPr>
          <a:xfrm>
            <a:off x="6500343" y="1833247"/>
            <a:ext cx="5471160" cy="43744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50000"/>
                </a:schemeClr>
              </a:buClr>
              <a:buSzPct val="103000"/>
              <a:buFont typeface="Wingdings" pitchFamily="2" charset="2"/>
              <a:buChar char="§"/>
              <a:defRPr sz="2800" b="0" i="0" kern="120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4AA00"/>
              </a:buClr>
              <a:buFont typeface="Wingdings" pitchFamily="2" charset="2"/>
              <a:buChar char="§"/>
              <a:defRPr sz="2800" b="0" i="0" kern="1200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rgbClr val="B09400"/>
              </a:buClr>
              <a:buFont typeface="Wingdings" pitchFamily="2" charset="2"/>
              <a:buChar char="§"/>
              <a:defRPr sz="2400" b="0" i="0" kern="1200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B68908"/>
              </a:buClr>
              <a:buFont typeface="Wingdings" pitchFamily="2" charset="2"/>
              <a:buChar char="§"/>
              <a:defRPr sz="2000" b="0" i="0" kern="1200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B68908"/>
              </a:buClr>
              <a:buFont typeface="Wingdings" pitchFamily="2" charset="2"/>
              <a:buChar char="§"/>
              <a:defRPr sz="2000" b="0" i="0" kern="1200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Analysts/Consultants</a:t>
            </a:r>
          </a:p>
          <a:p>
            <a:r>
              <a:rPr lang="en-US" dirty="0"/>
              <a:t>Politicians</a:t>
            </a:r>
          </a:p>
          <a:p>
            <a:r>
              <a:rPr lang="en-US" dirty="0"/>
              <a:t>Community Leaders</a:t>
            </a:r>
          </a:p>
          <a:p>
            <a:endParaRPr lang="en-US" dirty="0"/>
          </a:p>
          <a:p>
            <a:r>
              <a:rPr lang="en-US" dirty="0"/>
              <a:t>Census/Populations</a:t>
            </a:r>
          </a:p>
          <a:p>
            <a:r>
              <a:rPr lang="en-US" dirty="0"/>
              <a:t>Environmental Management</a:t>
            </a:r>
          </a:p>
          <a:p>
            <a:r>
              <a:rPr lang="en-US" dirty="0"/>
              <a:t>Transportation Logistics</a:t>
            </a:r>
          </a:p>
          <a:p>
            <a:r>
              <a:rPr lang="en-US" dirty="0"/>
              <a:t>Marketing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36299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18D25DC-4BC6-2744-BCC0-91CF2DD7B9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2120" y="1294228"/>
            <a:ext cx="8365951" cy="48351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5D7EFA8-644F-8D40-A318-753D0A44379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5575" b="16770"/>
          <a:stretch/>
        </p:blipFill>
        <p:spPr>
          <a:xfrm>
            <a:off x="1656050" y="2901663"/>
            <a:ext cx="2185991" cy="26214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F48BE33-FDB1-7748-B52E-DC3DE2A7774B}"/>
              </a:ext>
            </a:extLst>
          </p:cNvPr>
          <p:cNvSpPr txBox="1"/>
          <p:nvPr/>
        </p:nvSpPr>
        <p:spPr>
          <a:xfrm>
            <a:off x="10312400" y="266700"/>
            <a:ext cx="1765300" cy="36830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E4A40F-E840-1A4F-A1F0-40F30FD6C3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47400" y="127000"/>
            <a:ext cx="1041400" cy="774700"/>
          </a:xfrm>
          <a:prstGeom prst="rect">
            <a:avLst/>
          </a:prstGeom>
        </p:spPr>
      </p:pic>
      <p:pic>
        <p:nvPicPr>
          <p:cNvPr id="13" name="Kristin Data and Science" descr="Kristin Data and Science">
            <a:hlinkClick r:id="" action="ppaction://media"/>
            <a:extLst>
              <a:ext uri="{FF2B5EF4-FFF2-40B4-BE49-F238E27FC236}">
                <a16:creationId xmlns:a16="http://schemas.microsoft.com/office/drawing/2014/main" id="{A7EFADCA-57B9-9E41-AB75-C8183DB278C4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>
                  <p14:fade out="25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88789" y="4708526"/>
            <a:ext cx="812800" cy="812800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39D3CC9-4192-8046-A8D1-2FB78052BC99}"/>
              </a:ext>
            </a:extLst>
          </p:cNvPr>
          <p:cNvSpPr txBox="1"/>
          <p:nvPr/>
        </p:nvSpPr>
        <p:spPr>
          <a:xfrm>
            <a:off x="-2209" y="2438400"/>
            <a:ext cx="216262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Kristin Hunter-Thomson</a:t>
            </a:r>
          </a:p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Faculty: </a:t>
            </a:r>
          </a:p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Rutgers </a:t>
            </a:r>
          </a:p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University</a:t>
            </a:r>
          </a:p>
          <a:p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Dataspire.org</a:t>
            </a:r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1431872-5025-D744-A173-E49D86BA8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440" y="941794"/>
            <a:ext cx="10322560" cy="938587"/>
          </a:xfrm>
        </p:spPr>
        <p:txBody>
          <a:bodyPr/>
          <a:lstStyle/>
          <a:p>
            <a:r>
              <a:rPr lang="en-US" dirty="0">
                <a:highlight>
                  <a:srgbClr val="C0C0C0"/>
                </a:highlight>
              </a:rPr>
              <a:t>Data Literacy and NGSS – Science &amp; Engineering</a:t>
            </a:r>
          </a:p>
        </p:txBody>
      </p:sp>
    </p:spTree>
    <p:extLst>
      <p:ext uri="{BB962C8B-B14F-4D97-AF65-F5344CB8AC3E}">
        <p14:creationId xmlns:p14="http://schemas.microsoft.com/office/powerpoint/2010/main" val="998268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6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865410D-E7DA-0040-9C8D-C9E390AA9DA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9500" y="1674435"/>
            <a:ext cx="5339224" cy="432933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Collect – </a:t>
            </a:r>
          </a:p>
          <a:p>
            <a:endParaRPr lang="en-US" sz="1000" dirty="0"/>
          </a:p>
          <a:p>
            <a:r>
              <a:rPr lang="en-US" dirty="0"/>
              <a:t>Organize – </a:t>
            </a:r>
          </a:p>
          <a:p>
            <a:endParaRPr lang="en-US" sz="1000" dirty="0"/>
          </a:p>
          <a:p>
            <a:r>
              <a:rPr lang="en-US" dirty="0">
                <a:solidFill>
                  <a:srgbClr val="00B0F0"/>
                </a:solidFill>
              </a:rPr>
              <a:t>Visualize</a:t>
            </a:r>
            <a:r>
              <a:rPr lang="en-US" dirty="0"/>
              <a:t> – </a:t>
            </a:r>
          </a:p>
          <a:p>
            <a:endParaRPr lang="en-US" sz="1000" dirty="0"/>
          </a:p>
          <a:p>
            <a:r>
              <a:rPr lang="en-US" dirty="0">
                <a:solidFill>
                  <a:srgbClr val="00B0F0"/>
                </a:solidFill>
              </a:rPr>
              <a:t>Analyze</a:t>
            </a:r>
            <a:r>
              <a:rPr lang="en-US" dirty="0"/>
              <a:t> – </a:t>
            </a:r>
          </a:p>
          <a:p>
            <a:endParaRPr lang="en-US" sz="1000" dirty="0"/>
          </a:p>
          <a:p>
            <a:r>
              <a:rPr lang="en-US" dirty="0">
                <a:solidFill>
                  <a:srgbClr val="00B0F0"/>
                </a:solidFill>
              </a:rPr>
              <a:t>Interpret</a:t>
            </a:r>
            <a:r>
              <a:rPr lang="en-US" dirty="0"/>
              <a:t> –</a:t>
            </a:r>
          </a:p>
          <a:p>
            <a:endParaRPr lang="en-US" sz="1000" dirty="0"/>
          </a:p>
          <a:p>
            <a:r>
              <a:rPr lang="en-US" dirty="0"/>
              <a:t>Share – 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C2F4F17-EE4E-5445-8614-2ED93A74D5BA}"/>
              </a:ext>
            </a:extLst>
          </p:cNvPr>
          <p:cNvSpPr/>
          <p:nvPr/>
        </p:nvSpPr>
        <p:spPr>
          <a:xfrm>
            <a:off x="598001" y="1081897"/>
            <a:ext cx="34724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Data Literacy Skill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CB8EAD-EC21-8244-AA62-D4A780F4A0B1}"/>
              </a:ext>
            </a:extLst>
          </p:cNvPr>
          <p:cNvSpPr txBox="1"/>
          <p:nvPr/>
        </p:nvSpPr>
        <p:spPr>
          <a:xfrm>
            <a:off x="10312400" y="330200"/>
            <a:ext cx="1765300" cy="36830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40C09C-180E-304E-9B8F-D78EDEE8E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7400" y="127000"/>
            <a:ext cx="1041400" cy="774700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E381C06-D780-6A48-8583-19D1BEE8644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172563" y="1689933"/>
            <a:ext cx="5339225" cy="432933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 - protocol and observer app</a:t>
            </a:r>
          </a:p>
          <a:p>
            <a:endParaRPr lang="en-US" sz="1000" dirty="0"/>
          </a:p>
          <a:p>
            <a:r>
              <a:rPr lang="en-US" dirty="0"/>
              <a:t> - data sheets</a:t>
            </a:r>
          </a:p>
          <a:p>
            <a:endParaRPr lang="en-US" sz="1000" dirty="0"/>
          </a:p>
          <a:p>
            <a:r>
              <a:rPr lang="en-US" dirty="0"/>
              <a:t> - </a:t>
            </a:r>
            <a:r>
              <a:rPr lang="en-US" dirty="0">
                <a:solidFill>
                  <a:srgbClr val="00B0F0"/>
                </a:solidFill>
              </a:rPr>
              <a:t>graphs and charts</a:t>
            </a:r>
          </a:p>
          <a:p>
            <a:endParaRPr lang="en-US" sz="1000" dirty="0"/>
          </a:p>
          <a:p>
            <a:r>
              <a:rPr lang="en-US" dirty="0"/>
              <a:t> - </a:t>
            </a:r>
            <a:r>
              <a:rPr lang="en-US" dirty="0">
                <a:solidFill>
                  <a:srgbClr val="00B0F0"/>
                </a:solidFill>
              </a:rPr>
              <a:t>observation – what is seen</a:t>
            </a:r>
          </a:p>
          <a:p>
            <a:endParaRPr lang="en-US" sz="1000" dirty="0"/>
          </a:p>
          <a:p>
            <a:r>
              <a:rPr lang="en-US" dirty="0"/>
              <a:t> - </a:t>
            </a:r>
            <a:r>
              <a:rPr lang="en-US" dirty="0">
                <a:solidFill>
                  <a:srgbClr val="00B0F0"/>
                </a:solidFill>
              </a:rPr>
              <a:t>using data to answer question</a:t>
            </a:r>
          </a:p>
          <a:p>
            <a:endParaRPr lang="en-US" sz="1000" dirty="0"/>
          </a:p>
          <a:p>
            <a:r>
              <a:rPr lang="en-US" dirty="0"/>
              <a:t> - SRS/IVSS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3806FCF-CE75-D14D-BCA0-02F459F992E3}"/>
              </a:ext>
            </a:extLst>
          </p:cNvPr>
          <p:cNvSpPr/>
          <p:nvPr/>
        </p:nvSpPr>
        <p:spPr>
          <a:xfrm>
            <a:off x="6096000" y="1105158"/>
            <a:ext cx="39966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GLOBE Connections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6589E53-DB1E-4942-AD9E-EFDBC303F5C1}"/>
              </a:ext>
            </a:extLst>
          </p:cNvPr>
          <p:cNvCxnSpPr/>
          <p:nvPr/>
        </p:nvCxnSpPr>
        <p:spPr>
          <a:xfrm>
            <a:off x="3109324" y="1943100"/>
            <a:ext cx="2819400" cy="0"/>
          </a:xfrm>
          <a:prstGeom prst="line">
            <a:avLst/>
          </a:prstGeom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826D8A3-7457-D345-B6ED-0D6EA892DE20}"/>
              </a:ext>
            </a:extLst>
          </p:cNvPr>
          <p:cNvCxnSpPr/>
          <p:nvPr/>
        </p:nvCxnSpPr>
        <p:spPr>
          <a:xfrm>
            <a:off x="3109324" y="2641600"/>
            <a:ext cx="2819400" cy="0"/>
          </a:xfrm>
          <a:prstGeom prst="line">
            <a:avLst/>
          </a:prstGeom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C724C18-304A-C34E-9CB8-0DBE3745E458}"/>
              </a:ext>
            </a:extLst>
          </p:cNvPr>
          <p:cNvCxnSpPr/>
          <p:nvPr/>
        </p:nvCxnSpPr>
        <p:spPr>
          <a:xfrm>
            <a:off x="2984500" y="3429000"/>
            <a:ext cx="2819400" cy="0"/>
          </a:xfrm>
          <a:prstGeom prst="line">
            <a:avLst/>
          </a:prstGeom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3AB5998-43CF-C943-9776-2FE90BF4800D}"/>
              </a:ext>
            </a:extLst>
          </p:cNvPr>
          <p:cNvCxnSpPr/>
          <p:nvPr/>
        </p:nvCxnSpPr>
        <p:spPr>
          <a:xfrm>
            <a:off x="2984500" y="4165600"/>
            <a:ext cx="2819400" cy="0"/>
          </a:xfrm>
          <a:prstGeom prst="line">
            <a:avLst/>
          </a:prstGeom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7B0F727-5090-0247-A915-A1B08E709B0C}"/>
              </a:ext>
            </a:extLst>
          </p:cNvPr>
          <p:cNvCxnSpPr/>
          <p:nvPr/>
        </p:nvCxnSpPr>
        <p:spPr>
          <a:xfrm>
            <a:off x="2984500" y="5003800"/>
            <a:ext cx="2819400" cy="0"/>
          </a:xfrm>
          <a:prstGeom prst="line">
            <a:avLst/>
          </a:prstGeom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DE02B6A-2FDC-DA49-BF2B-661E4D66F6C8}"/>
              </a:ext>
            </a:extLst>
          </p:cNvPr>
          <p:cNvCxnSpPr/>
          <p:nvPr/>
        </p:nvCxnSpPr>
        <p:spPr>
          <a:xfrm>
            <a:off x="2813126" y="5803900"/>
            <a:ext cx="2819400" cy="0"/>
          </a:xfrm>
          <a:prstGeom prst="line">
            <a:avLst/>
          </a:prstGeom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3536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192F115-181E-D64E-84B3-509A65795DE1}"/>
              </a:ext>
            </a:extLst>
          </p:cNvPr>
          <p:cNvSpPr txBox="1"/>
          <p:nvPr/>
        </p:nvSpPr>
        <p:spPr>
          <a:xfrm>
            <a:off x="10312400" y="266700"/>
            <a:ext cx="1765300" cy="36830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48870E-8E98-9F41-A1DC-28098449B0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7400" y="127000"/>
            <a:ext cx="1041400" cy="774700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08D6438-340C-9C48-B44A-E7225EBD93F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17500" y="1440181"/>
            <a:ext cx="11671300" cy="35255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Question for the Chat!</a:t>
            </a:r>
            <a:r>
              <a:rPr lang="en-US" dirty="0"/>
              <a:t> – </a:t>
            </a:r>
          </a:p>
          <a:p>
            <a:pPr marL="0" indent="0">
              <a:buNone/>
            </a:pPr>
            <a:r>
              <a:rPr lang="en-US" dirty="0"/>
              <a:t>Think about your content areas, teaching methods, student assignments, hands-on activities, </a:t>
            </a:r>
            <a:r>
              <a:rPr lang="en-US" dirty="0" err="1"/>
              <a:t>etc</a:t>
            </a:r>
            <a:r>
              <a:rPr lang="en-US" dirty="0"/>
              <a:t>… that you do with your students.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How do/can you </a:t>
            </a:r>
            <a:r>
              <a:rPr lang="en-US" u="sng" dirty="0"/>
              <a:t>support your teaching </a:t>
            </a:r>
            <a:r>
              <a:rPr lang="en-US" dirty="0"/>
              <a:t>by incorporating data literacy skills? (</a:t>
            </a:r>
            <a:r>
              <a:rPr lang="en-US" i="1" dirty="0">
                <a:solidFill>
                  <a:srgbClr val="00B0F0"/>
                </a:solidFill>
              </a:rPr>
              <a:t>collect</a:t>
            </a:r>
            <a:r>
              <a:rPr lang="en-US" i="1" dirty="0">
                <a:solidFill>
                  <a:srgbClr val="C00000"/>
                </a:solidFill>
              </a:rPr>
              <a:t>, </a:t>
            </a:r>
            <a:r>
              <a:rPr lang="en-US" i="1" dirty="0">
                <a:solidFill>
                  <a:srgbClr val="00B0F0"/>
                </a:solidFill>
              </a:rPr>
              <a:t>organize</a:t>
            </a:r>
            <a:r>
              <a:rPr lang="en-US" i="1" dirty="0">
                <a:solidFill>
                  <a:srgbClr val="C00000"/>
                </a:solidFill>
              </a:rPr>
              <a:t>, </a:t>
            </a:r>
            <a:r>
              <a:rPr lang="en-US" i="1" dirty="0">
                <a:solidFill>
                  <a:srgbClr val="00B0F0"/>
                </a:solidFill>
              </a:rPr>
              <a:t>visualize</a:t>
            </a:r>
            <a:r>
              <a:rPr lang="en-US" i="1" dirty="0">
                <a:solidFill>
                  <a:srgbClr val="C00000"/>
                </a:solidFill>
              </a:rPr>
              <a:t>, </a:t>
            </a:r>
            <a:r>
              <a:rPr lang="en-US" i="1" dirty="0">
                <a:solidFill>
                  <a:srgbClr val="00B0F0"/>
                </a:solidFill>
              </a:rPr>
              <a:t>analyze</a:t>
            </a:r>
            <a:r>
              <a:rPr lang="en-US" i="1" dirty="0">
                <a:solidFill>
                  <a:srgbClr val="C00000"/>
                </a:solidFill>
              </a:rPr>
              <a:t>, </a:t>
            </a:r>
            <a:r>
              <a:rPr lang="en-US" i="1" dirty="0">
                <a:solidFill>
                  <a:srgbClr val="00B0F0"/>
                </a:solidFill>
              </a:rPr>
              <a:t>interpret</a:t>
            </a:r>
            <a:r>
              <a:rPr lang="en-US" i="1" dirty="0">
                <a:solidFill>
                  <a:srgbClr val="C00000"/>
                </a:solidFill>
              </a:rPr>
              <a:t>, </a:t>
            </a:r>
            <a:r>
              <a:rPr lang="en-US" i="1" dirty="0">
                <a:solidFill>
                  <a:srgbClr val="00B0F0"/>
                </a:solidFill>
              </a:rPr>
              <a:t>share</a:t>
            </a:r>
            <a:r>
              <a:rPr lang="en-US" i="1" dirty="0"/>
              <a:t>)</a:t>
            </a: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15746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4B6ED-C682-3F4C-AC9E-9D6299E5B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01" y="808342"/>
            <a:ext cx="11622006" cy="938587"/>
          </a:xfrm>
        </p:spPr>
        <p:txBody>
          <a:bodyPr/>
          <a:lstStyle/>
          <a:p>
            <a:r>
              <a:rPr lang="en-US" dirty="0"/>
              <a:t>Data Literacy = GLOBE-NASA (and Distance Learning)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48BE33-FDB1-7748-B52E-DC3DE2A7774B}"/>
              </a:ext>
            </a:extLst>
          </p:cNvPr>
          <p:cNvSpPr txBox="1"/>
          <p:nvPr/>
        </p:nvSpPr>
        <p:spPr>
          <a:xfrm>
            <a:off x="10312400" y="266700"/>
            <a:ext cx="1765300" cy="36830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E4A40F-E840-1A4F-A1F0-40F30FD6C3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7400" y="127000"/>
            <a:ext cx="1041400" cy="7747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9C06A2F-F2AD-F447-8C8C-844171266B61}"/>
              </a:ext>
            </a:extLst>
          </p:cNvPr>
          <p:cNvSpPr txBox="1"/>
          <p:nvPr/>
        </p:nvSpPr>
        <p:spPr>
          <a:xfrm>
            <a:off x="351692" y="1765523"/>
            <a:ext cx="502216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Options for Data Acquisition </a:t>
            </a:r>
            <a:r>
              <a:rPr lang="en-US" sz="2400" dirty="0">
                <a:solidFill>
                  <a:srgbClr val="00B0F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Collection/Organization</a:t>
            </a:r>
          </a:p>
          <a:p>
            <a:endParaRPr lang="en-US" sz="2400" dirty="0">
              <a:solidFill>
                <a:srgbClr val="00B0F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US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Student Toolkits (atmosphere, hydrosphere, biosphere)</a:t>
            </a:r>
          </a:p>
          <a:p>
            <a:pPr marL="342900" indent="-342900">
              <a:buFont typeface="Wingdings" pitchFamily="2" charset="2"/>
              <a:buChar char="§"/>
            </a:pPr>
            <a:endParaRPr lang="en-US" sz="24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US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hlinkClick r:id="rId3"/>
              </a:rPr>
              <a:t>GLOBE Observer App</a:t>
            </a:r>
            <a:endParaRPr lang="en-US" sz="24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342900" indent="-342900">
              <a:buFont typeface="Wingdings" pitchFamily="2" charset="2"/>
              <a:buChar char="§"/>
            </a:pPr>
            <a:endParaRPr lang="en-US" sz="24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US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On-line Data Portals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My NASA Data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BEACON (UC Berkeley)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1A9D61-0556-2842-8FD9-E67DD1AC000F}"/>
              </a:ext>
            </a:extLst>
          </p:cNvPr>
          <p:cNvSpPr txBox="1"/>
          <p:nvPr/>
        </p:nvSpPr>
        <p:spPr>
          <a:xfrm>
            <a:off x="5488743" y="1781487"/>
            <a:ext cx="6627057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BF8D2E"/>
              </a:buClr>
            </a:pPr>
            <a:r>
              <a:rPr lang="en-US" sz="2400" u="sng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Go Through the Process</a:t>
            </a:r>
          </a:p>
          <a:p>
            <a:pPr marL="285750" indent="-285750">
              <a:buClr>
                <a:srgbClr val="BF8D2E"/>
              </a:buClr>
              <a:buFont typeface="Wingdings" pitchFamily="2" charset="2"/>
              <a:buChar char="§"/>
            </a:pPr>
            <a:r>
              <a:rPr lang="en-US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Let students create </a:t>
            </a:r>
            <a:r>
              <a:rPr lang="en-US" sz="2400" dirty="0">
                <a:solidFill>
                  <a:srgbClr val="00B0F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visualizations</a:t>
            </a:r>
          </a:p>
          <a:p>
            <a:pPr marL="285750" indent="-285750">
              <a:buClr>
                <a:srgbClr val="BF8D2E"/>
              </a:buClr>
              <a:buFont typeface="Wingdings" pitchFamily="2" charset="2"/>
              <a:buChar char="§"/>
            </a:pPr>
            <a:endParaRPr lang="en-US" sz="24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Clr>
                <a:srgbClr val="BF8D2E"/>
              </a:buClr>
              <a:buFont typeface="Wingdings" pitchFamily="2" charset="2"/>
              <a:buChar char="§"/>
            </a:pPr>
            <a:r>
              <a:rPr lang="en-US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Let students </a:t>
            </a:r>
            <a:r>
              <a:rPr lang="en-US" sz="2400" dirty="0">
                <a:solidFill>
                  <a:srgbClr val="00B0F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analyze</a:t>
            </a:r>
            <a:r>
              <a:rPr lang="en-US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(talk about) what they see in the data</a:t>
            </a:r>
          </a:p>
          <a:p>
            <a:pPr marL="285750" indent="-285750">
              <a:buClr>
                <a:srgbClr val="BF8D2E"/>
              </a:buClr>
              <a:buFont typeface="Wingdings" pitchFamily="2" charset="2"/>
              <a:buChar char="§"/>
            </a:pPr>
            <a:endParaRPr lang="en-US" sz="24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Clr>
                <a:srgbClr val="BF8D2E"/>
              </a:buClr>
              <a:buFont typeface="Wingdings" pitchFamily="2" charset="2"/>
              <a:buChar char="§"/>
            </a:pPr>
            <a:r>
              <a:rPr lang="en-US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Give students an activity to </a:t>
            </a:r>
            <a:r>
              <a:rPr lang="en-US" sz="2400" dirty="0">
                <a:solidFill>
                  <a:srgbClr val="00B0F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interpret</a:t>
            </a:r>
            <a:r>
              <a:rPr lang="en-US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graphs or maps (what is it saying?)</a:t>
            </a:r>
          </a:p>
          <a:p>
            <a:pPr marL="285750" indent="-285750">
              <a:buClr>
                <a:srgbClr val="BF8D2E"/>
              </a:buClr>
              <a:buFont typeface="Wingdings" pitchFamily="2" charset="2"/>
              <a:buChar char="§"/>
            </a:pPr>
            <a:endParaRPr lang="en-US" sz="24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Clr>
                <a:srgbClr val="BF8D2E"/>
              </a:buClr>
              <a:buFont typeface="Wingdings" pitchFamily="2" charset="2"/>
              <a:buChar char="§"/>
            </a:pPr>
            <a:r>
              <a:rPr lang="en-US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Including giving students an opportunity to </a:t>
            </a:r>
            <a:r>
              <a:rPr lang="en-US" sz="2400" dirty="0">
                <a:solidFill>
                  <a:srgbClr val="00B0F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share</a:t>
            </a:r>
            <a:r>
              <a:rPr lang="en-US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their data visualizations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US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ask questions</a:t>
            </a:r>
          </a:p>
          <a:p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60E02A3-087A-814A-89B9-4BB7A61C5CB1}"/>
              </a:ext>
            </a:extLst>
          </p:cNvPr>
          <p:cNvSpPr/>
          <p:nvPr/>
        </p:nvSpPr>
        <p:spPr>
          <a:xfrm>
            <a:off x="8541825" y="2076666"/>
            <a:ext cx="2053883" cy="73152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209CC4D-7B1A-A940-8C1A-7DB787E8BF1A}"/>
              </a:ext>
            </a:extLst>
          </p:cNvPr>
          <p:cNvSpPr/>
          <p:nvPr/>
        </p:nvSpPr>
        <p:spPr>
          <a:xfrm>
            <a:off x="7116690" y="2842744"/>
            <a:ext cx="2053883" cy="73152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15EBF28-3BAD-E94C-BA96-B8E4A79BC671}"/>
              </a:ext>
            </a:extLst>
          </p:cNvPr>
          <p:cNvSpPr/>
          <p:nvPr/>
        </p:nvSpPr>
        <p:spPr>
          <a:xfrm>
            <a:off x="9285458" y="3841260"/>
            <a:ext cx="2053883" cy="73152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925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9" grpId="0" animBg="1"/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BANNER-3-18-20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-PPT-Widescreen-AM-FINAL-review-6-30-20" id="{98D221E0-2691-A748-8556-BF1DC508B388}" vid="{A4790DA8-225F-6A43-9797-1023B604833D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-PPT-Widescreen-AM-FINAL-review-6-30-20" id="{98D221E0-2691-A748-8556-BF1DC508B388}" vid="{C0115413-62E2-7C43-A345-F09337FF288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29399</TotalTime>
  <Words>1603</Words>
  <Application>Microsoft Macintosh PowerPoint</Application>
  <PresentationFormat>Widescreen</PresentationFormat>
  <Paragraphs>245</Paragraphs>
  <Slides>34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3" baseType="lpstr">
      <vt:lpstr>Arial</vt:lpstr>
      <vt:lpstr>Calibri</vt:lpstr>
      <vt:lpstr>Calibri Light</vt:lpstr>
      <vt:lpstr>Helvetica Neue</vt:lpstr>
      <vt:lpstr>Helvetica Neue Light</vt:lpstr>
      <vt:lpstr>Raleway</vt:lpstr>
      <vt:lpstr>Wingdings</vt:lpstr>
      <vt:lpstr>Office Theme</vt:lpstr>
      <vt:lpstr>Custom Design</vt:lpstr>
      <vt:lpstr>Using the GLOBE Program and Observer App to Engage Students in  Data Literacy</vt:lpstr>
      <vt:lpstr>PowerPoint Presentation</vt:lpstr>
      <vt:lpstr>Brief Agenda</vt:lpstr>
      <vt:lpstr>What and Why of Data Literacy?</vt:lpstr>
      <vt:lpstr>Data “Thinking” in Our Culture and Careers</vt:lpstr>
      <vt:lpstr>Data Literacy and NGSS – Science &amp; Engineering</vt:lpstr>
      <vt:lpstr>PowerPoint Presentation</vt:lpstr>
      <vt:lpstr>PowerPoint Presentation</vt:lpstr>
      <vt:lpstr>Data Literacy = GLOBE-NASA (and Distance Learning)</vt:lpstr>
      <vt:lpstr>On-line Data Portals</vt:lpstr>
      <vt:lpstr>Teaching Graph Choice - Visualize</vt:lpstr>
      <vt:lpstr>Visualize – Graph Types  (collect, organize, visualize, analyze, interpret, share) </vt:lpstr>
      <vt:lpstr>PowerPoint Presentation</vt:lpstr>
      <vt:lpstr>Visualize – Graph Types  (collect, organize, visualize, analyze, interpret, share) </vt:lpstr>
      <vt:lpstr>Data Literacy Activity</vt:lpstr>
      <vt:lpstr>PowerPoint Presentation</vt:lpstr>
      <vt:lpstr>Graph Choice Chart</vt:lpstr>
      <vt:lpstr>Analyze –   (collect, organize, visualize, analyze, interpret, share) </vt:lpstr>
      <vt:lpstr>Analyze – Student Sentence Starters   (collect, organize, visualize, analyze, interpret, share) </vt:lpstr>
      <vt:lpstr>Data Literacy Activity</vt:lpstr>
      <vt:lpstr>PowerPoint Presentation</vt:lpstr>
      <vt:lpstr>PowerPoint Presentation</vt:lpstr>
      <vt:lpstr>Interpret –   (collect, organize, visualize, analyze, interpret, share) </vt:lpstr>
      <vt:lpstr>Interpret – Student Sentence Starters  (collect, organize, visualize, analyze, interpret, share) </vt:lpstr>
      <vt:lpstr>Data Literacy Activity</vt:lpstr>
      <vt:lpstr>PowerPoint Presentation</vt:lpstr>
      <vt:lpstr>PowerPoint Presentation</vt:lpstr>
      <vt:lpstr>How: 1-2-3- Steps to Data Literacy Integration</vt:lpstr>
      <vt:lpstr>PowerPoint Presentation</vt:lpstr>
      <vt:lpstr>Data Visualization</vt:lpstr>
      <vt:lpstr> Step 3: Data Literacy is a  Learning Progression</vt:lpstr>
      <vt:lpstr> Data Literacy On-Line Resources/Lessons</vt:lpstr>
      <vt:lpstr> Suggestion: Data Literacy Warm Up Activities</vt:lpstr>
      <vt:lpstr>DATA LITERACY SKILLS MATTER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 Paul Glaser</dc:creator>
  <cp:lastModifiedBy>Tracy Ostrom</cp:lastModifiedBy>
  <cp:revision>111</cp:revision>
  <cp:lastPrinted>2020-09-10T19:01:29Z</cp:lastPrinted>
  <dcterms:created xsi:type="dcterms:W3CDTF">2020-06-30T18:55:57Z</dcterms:created>
  <dcterms:modified xsi:type="dcterms:W3CDTF">2020-10-12T15:51:19Z</dcterms:modified>
</cp:coreProperties>
</file>