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2" r:id="rId5"/>
    <p:sldId id="266" r:id="rId6"/>
    <p:sldId id="272" r:id="rId7"/>
    <p:sldId id="263" r:id="rId8"/>
    <p:sldId id="264" r:id="rId9"/>
    <p:sldId id="267" r:id="rId10"/>
    <p:sldId id="260" r:id="rId11"/>
    <p:sldId id="273" r:id="rId12"/>
    <p:sldId id="268" r:id="rId13"/>
    <p:sldId id="269" r:id="rId14"/>
    <p:sldId id="270" r:id="rId15"/>
    <p:sldId id="271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9777" autoAdjust="0"/>
  </p:normalViewPr>
  <p:slideViewPr>
    <p:cSldViewPr snapToGrid="0">
      <p:cViewPr varScale="1">
        <p:scale>
          <a:sx n="69" d="100"/>
          <a:sy n="69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122A4-DD6A-46AB-B361-57781D3E7553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0D112-1538-4FB5-A039-4ED701D0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 a few ideas and define a watershed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5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what is a watershed – get some ideas</a:t>
            </a:r>
          </a:p>
          <a:p>
            <a:r>
              <a:rPr lang="en-US" dirty="0"/>
              <a:t>Introduce the idea that the Bay area has many important watersheds – wildcat creek flows through the east by hills and Richmond, the </a:t>
            </a:r>
            <a:r>
              <a:rPr lang="en-US" dirty="0" err="1"/>
              <a:t>sacramento</a:t>
            </a:r>
            <a:r>
              <a:rPr lang="en-US" dirty="0"/>
              <a:t> and san </a:t>
            </a:r>
            <a:r>
              <a:rPr lang="en-US" dirty="0" err="1"/>
              <a:t>joaquin</a:t>
            </a:r>
            <a:r>
              <a:rPr lang="en-US" dirty="0"/>
              <a:t> rivers flow into the SF 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piece of white paper.  Crumple it up and then flatten slightly so it looks like a hilly landscape.</a:t>
            </a:r>
          </a:p>
          <a:p>
            <a:r>
              <a:rPr lang="en-US" dirty="0"/>
              <a:t>Place it on a tray or in a tub with one end slightly elevated.</a:t>
            </a:r>
          </a:p>
          <a:p>
            <a:r>
              <a:rPr lang="en-US" dirty="0"/>
              <a:t>Observe the landscape and make predictions in your notebook-- Where will water run the fastest? Where will streams and lakes form?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in brown lines on ridges and high points and mark where you think bodies of water (streams, lakes, bays) will form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blue on your paper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36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sprayer to make it rain on your landscape</a:t>
            </a:r>
          </a:p>
          <a:p>
            <a:r>
              <a:rPr lang="en-US" dirty="0"/>
              <a:t>Observe where the water goes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can talk about the importance of gravity, and about how difference kinds of surfaces absorb or repel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River Cutters master lesson plan or see FOSS for details on set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79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have students collect some quantitative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8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doing a standard run with the stream tables, students can do their own experiments by changing something in the set up.</a:t>
            </a:r>
          </a:p>
          <a:p>
            <a:r>
              <a:rPr lang="en-US" dirty="0"/>
              <a:t>Ideas include changing the slope, rate of water flow, size of substrate (add rocks or pebbles), type o surface – add paper or plastic, add contours to the landscape, reinforce stream banks, add houses or bridges, make pollution points and wee how they are moved by the water in a flowing landscape.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0D112-1538-4FB5-A039-4ED701D02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6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7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7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0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5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6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E719-A464-4EE5-ACBC-FC9CDDB2548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40BF8-6123-4D59-A82F-198875EE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2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Watersheds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Processes and patterns in the landscape that are driven by water</a:t>
            </a:r>
          </a:p>
        </p:txBody>
      </p:sp>
    </p:spTree>
    <p:extLst>
      <p:ext uri="{BB962C8B-B14F-4D97-AF65-F5344CB8AC3E}">
        <p14:creationId xmlns:p14="http://schemas.microsoft.com/office/powerpoint/2010/main" val="167704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" y="1433738"/>
            <a:ext cx="11005457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Set up stream tables!</a:t>
            </a:r>
          </a:p>
          <a:p>
            <a:r>
              <a:rPr lang="en-US" u="sng" dirty="0"/>
              <a:t>In your notebook during and after your first run notice:</a:t>
            </a:r>
          </a:p>
          <a:p>
            <a:r>
              <a:rPr lang="en-US" dirty="0"/>
              <a:t>What does the surface look like?</a:t>
            </a:r>
          </a:p>
          <a:p>
            <a:r>
              <a:rPr lang="en-US" dirty="0"/>
              <a:t>Where is the head of your river? Describe what is happening there. </a:t>
            </a:r>
          </a:p>
          <a:p>
            <a:r>
              <a:rPr lang="en-US" dirty="0"/>
              <a:t>Where is the mouth of the river? What is happening there?</a:t>
            </a:r>
          </a:p>
          <a:p>
            <a:r>
              <a:rPr lang="en-US" dirty="0"/>
              <a:t>How would you describe what happened?</a:t>
            </a:r>
          </a:p>
          <a:p>
            <a:r>
              <a:rPr lang="en-US" dirty="0"/>
              <a:t>What shape did your river take?</a:t>
            </a:r>
          </a:p>
          <a:p>
            <a:r>
              <a:rPr lang="en-US" dirty="0"/>
              <a:t>How deep is your river? How wide?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Vocabulary: </a:t>
            </a:r>
          </a:p>
          <a:p>
            <a:r>
              <a:rPr lang="en-US" dirty="0"/>
              <a:t>Stream channel, delta, erosion, deposition, alluvial fan, meander</a:t>
            </a:r>
          </a:p>
        </p:txBody>
      </p:sp>
    </p:spTree>
    <p:extLst>
      <p:ext uri="{BB962C8B-B14F-4D97-AF65-F5344CB8AC3E}">
        <p14:creationId xmlns:p14="http://schemas.microsoft.com/office/powerpoint/2010/main" val="108658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 and record it in a data table in your notebook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36801" y="2853263"/>
          <a:ext cx="6502400" cy="298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Amount of</a:t>
                      </a:r>
                      <a:r>
                        <a:rPr lang="en-US" baseline="0" dirty="0"/>
                        <a:t> water that ran through the 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 at the head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  <a:r>
                        <a:rPr lang="en-US" baseline="0" dirty="0"/>
                        <a:t> at the middle (cm)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  <a:r>
                        <a:rPr lang="en-US" baseline="0" dirty="0"/>
                        <a:t> at the mouth (cm)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5mL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10mL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100mL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500mL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62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differences between these two rivers? </a:t>
            </a:r>
          </a:p>
        </p:txBody>
      </p:sp>
      <p:pic>
        <p:nvPicPr>
          <p:cNvPr id="5" name="Elder_autum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511" y="2380995"/>
            <a:ext cx="2405290" cy="4276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847" y="2925633"/>
            <a:ext cx="5984953" cy="3186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1" y="6372223"/>
            <a:ext cx="27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Elder Creek, Branscomb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7611" y="6158930"/>
            <a:ext cx="182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Sacramento River</a:t>
            </a:r>
          </a:p>
        </p:txBody>
      </p:sp>
    </p:spTree>
    <p:extLst>
      <p:ext uri="{BB962C8B-B14F-4D97-AF65-F5344CB8AC3E}">
        <p14:creationId xmlns:p14="http://schemas.microsoft.com/office/powerpoint/2010/main" val="24179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some factors that we can test?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In your notebook:</a:t>
            </a:r>
          </a:p>
          <a:p>
            <a:pPr marL="0" indent="0">
              <a:buNone/>
            </a:pPr>
            <a:r>
              <a:rPr lang="en-US" dirty="0"/>
              <a:t>How does _____ affect ________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predict that_______ because __________</a:t>
            </a:r>
          </a:p>
        </p:txBody>
      </p:sp>
    </p:spTree>
    <p:extLst>
      <p:ext uri="{BB962C8B-B14F-4D97-AF65-F5344CB8AC3E}">
        <p14:creationId xmlns:p14="http://schemas.microsoft.com/office/powerpoint/2010/main" val="124029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 and record it in a data table in your notebook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68814"/>
              </p:ext>
            </p:extLst>
          </p:nvPr>
        </p:nvGraphicFramePr>
        <p:xfrm>
          <a:off x="2336801" y="2853263"/>
          <a:ext cx="6502400" cy="298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Amount of</a:t>
                      </a:r>
                      <a:r>
                        <a:rPr lang="en-US" baseline="0" dirty="0"/>
                        <a:t> water that ran through the 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 at the head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  <a:r>
                        <a:rPr lang="en-US" baseline="0" dirty="0"/>
                        <a:t> at the middle (cm)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  <a:r>
                        <a:rPr lang="en-US" baseline="0" dirty="0"/>
                        <a:t> at the mouth (cm)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5mL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10mL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100mL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r>
                        <a:rPr lang="en-US" dirty="0"/>
                        <a:t>500mL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28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take its shape?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939"/>
            <a:ext cx="10515600" cy="4351338"/>
          </a:xfrm>
        </p:spPr>
        <p:txBody>
          <a:bodyPr/>
          <a:lstStyle/>
          <a:p>
            <a:r>
              <a:rPr lang="en-US" dirty="0"/>
              <a:t>Does your data support your prediction?</a:t>
            </a:r>
          </a:p>
          <a:p>
            <a:pPr lvl="1"/>
            <a:r>
              <a:rPr lang="en-US" dirty="0"/>
              <a:t>My prediction that _______ is supported because _______</a:t>
            </a:r>
          </a:p>
          <a:p>
            <a:pPr lvl="1"/>
            <a:r>
              <a:rPr lang="en-US" dirty="0"/>
              <a:t>My prediction that ______ was not true because _________</a:t>
            </a:r>
          </a:p>
          <a:p>
            <a:r>
              <a:rPr lang="en-US" dirty="0"/>
              <a:t>Were you able to test the factor that you intended to test?</a:t>
            </a:r>
          </a:p>
          <a:p>
            <a:r>
              <a:rPr lang="en-US" dirty="0"/>
              <a:t>What would you change next time?</a:t>
            </a:r>
          </a:p>
          <a:p>
            <a:endParaRPr lang="en-US" dirty="0"/>
          </a:p>
          <a:p>
            <a:r>
              <a:rPr lang="en-US" dirty="0"/>
              <a:t>What are some factors you could test with </a:t>
            </a:r>
            <a:r>
              <a:rPr lang="en-US"/>
              <a:t>your students?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2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23" y="242367"/>
            <a:ext cx="11798300" cy="1325563"/>
          </a:xfrm>
        </p:spPr>
        <p:txBody>
          <a:bodyPr/>
          <a:lstStyle/>
          <a:p>
            <a:r>
              <a:rPr lang="en-US" dirty="0"/>
              <a:t>Field trip idea: San Francisco Bay Model in Sausalito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0" y="2859189"/>
            <a:ext cx="6104700" cy="286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0" y="2397322"/>
            <a:ext cx="5340010" cy="3789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23" y="6301855"/>
            <a:ext cx="781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https://www.spn.usace.army.mil/Missions/Recreation/Bay-Model-Visitor-Center/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0900" y="1711763"/>
            <a:ext cx="4728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Admission to the Bay Model is FREE!</a:t>
            </a:r>
          </a:p>
        </p:txBody>
      </p:sp>
    </p:spTree>
    <p:extLst>
      <p:ext uri="{BB962C8B-B14F-4D97-AF65-F5344CB8AC3E}">
        <p14:creationId xmlns:p14="http://schemas.microsoft.com/office/powerpoint/2010/main" val="180331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Watersheds – ridges and valleys in your hands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88" y="1520608"/>
            <a:ext cx="3880371" cy="4459694"/>
          </a:xfrm>
        </p:spPr>
      </p:pic>
      <p:grpSp>
        <p:nvGrpSpPr>
          <p:cNvPr id="7" name="Group 6"/>
          <p:cNvGrpSpPr/>
          <p:nvPr/>
        </p:nvGrpSpPr>
        <p:grpSpPr>
          <a:xfrm>
            <a:off x="6006072" y="1415941"/>
            <a:ext cx="4341577" cy="4459694"/>
            <a:chOff x="6165828" y="1498600"/>
            <a:chExt cx="4464072" cy="50205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828" y="1558075"/>
              <a:ext cx="4404742" cy="4961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216900" y="1498600"/>
              <a:ext cx="24130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323547-9DD3-4DDA-A56B-E5A9939B1F23}"/>
              </a:ext>
            </a:extLst>
          </p:cNvPr>
          <p:cNvSpPr txBox="1"/>
          <p:nvPr/>
        </p:nvSpPr>
        <p:spPr>
          <a:xfrm>
            <a:off x="6298163" y="5980302"/>
            <a:ext cx="567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Save the Bay’s San Francisco Bay watershed curriculum</a:t>
            </a:r>
          </a:p>
          <a:p>
            <a:r>
              <a:rPr lang="en-US" sz="1400" dirty="0"/>
              <a:t>https://www.savesfbay.org/sites/default/files/WatershedCurriculum.pdf</a:t>
            </a:r>
          </a:p>
        </p:txBody>
      </p:sp>
    </p:spTree>
    <p:extLst>
      <p:ext uri="{BB962C8B-B14F-4D97-AF65-F5344CB8AC3E}">
        <p14:creationId xmlns:p14="http://schemas.microsoft.com/office/powerpoint/2010/main" val="196419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watershed model – with paper!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Ridges and valleys can be represented by a simple model that looks like the landscape</a:t>
            </a:r>
          </a:p>
          <a:p>
            <a:pPr>
              <a:spcAft>
                <a:spcPts val="1200"/>
              </a:spcAft>
            </a:pPr>
            <a:r>
              <a:rPr lang="en-US" dirty="0"/>
              <a:t>Crumple your paper to create your model</a:t>
            </a:r>
          </a:p>
          <a:p>
            <a:r>
              <a:rPr lang="en-US" dirty="0"/>
              <a:t>Write predictions in your notebook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Where will water run the fastest? Where will streams and lakes form?</a:t>
            </a:r>
          </a:p>
          <a:p>
            <a:r>
              <a:rPr lang="en-US" dirty="0"/>
              <a:t>Draw the divides (in brown) and streams (in blue) on your model </a:t>
            </a:r>
          </a:p>
        </p:txBody>
      </p:sp>
    </p:spTree>
    <p:extLst>
      <p:ext uri="{BB962C8B-B14F-4D97-AF65-F5344CB8AC3E}">
        <p14:creationId xmlns:p14="http://schemas.microsoft.com/office/powerpoint/2010/main" val="81154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watershed model – with paper!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it rain!</a:t>
            </a:r>
          </a:p>
          <a:p>
            <a:r>
              <a:rPr lang="en-US" dirty="0"/>
              <a:t>Observe how the rain moves across the landscape</a:t>
            </a:r>
          </a:p>
          <a:p>
            <a:endParaRPr lang="en-US" dirty="0"/>
          </a:p>
          <a:p>
            <a:r>
              <a:rPr lang="en-US" u="sng" dirty="0"/>
              <a:t>Write observations in your notebook:</a:t>
            </a:r>
          </a:p>
          <a:p>
            <a:r>
              <a:rPr lang="en-US" dirty="0"/>
              <a:t>Did you draw water in the correct places? </a:t>
            </a:r>
          </a:p>
          <a:p>
            <a:r>
              <a:rPr lang="en-US" dirty="0"/>
              <a:t>Where did the rain move quickly and slowly in the watershed?</a:t>
            </a:r>
          </a:p>
          <a:p>
            <a:r>
              <a:rPr lang="en-US" dirty="0"/>
              <a:t>Did the water pool up anywhere?</a:t>
            </a:r>
          </a:p>
        </p:txBody>
      </p:sp>
    </p:spTree>
    <p:extLst>
      <p:ext uri="{BB962C8B-B14F-4D97-AF65-F5344CB8AC3E}">
        <p14:creationId xmlns:p14="http://schemas.microsoft.com/office/powerpoint/2010/main" val="3736562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watershed model – with paper!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14" y="1552576"/>
            <a:ext cx="11070771" cy="47493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Make it rain!</a:t>
            </a:r>
          </a:p>
          <a:p>
            <a:r>
              <a:rPr lang="en-US" dirty="0"/>
              <a:t>Observe how the rain moves across the landscape</a:t>
            </a:r>
          </a:p>
          <a:p>
            <a:endParaRPr lang="en-US" dirty="0"/>
          </a:p>
          <a:p>
            <a:r>
              <a:rPr lang="en-US" u="sng" dirty="0"/>
              <a:t>Write observations in your notebook:</a:t>
            </a:r>
          </a:p>
          <a:p>
            <a:r>
              <a:rPr lang="en-US" dirty="0"/>
              <a:t>What happened?</a:t>
            </a:r>
          </a:p>
          <a:p>
            <a:r>
              <a:rPr lang="en-US" dirty="0"/>
              <a:t>Did you draw water in the correct places? </a:t>
            </a:r>
          </a:p>
          <a:p>
            <a:r>
              <a:rPr lang="en-US" dirty="0"/>
              <a:t>Where did the rain move quickly and slowly in the watershed?</a:t>
            </a:r>
          </a:p>
          <a:p>
            <a:r>
              <a:rPr lang="en-US" dirty="0"/>
              <a:t>Did the water pool up anywhere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Vocabulary: </a:t>
            </a:r>
          </a:p>
          <a:p>
            <a:pPr marL="0" indent="0">
              <a:buNone/>
            </a:pPr>
            <a:r>
              <a:rPr lang="en-US" dirty="0"/>
              <a:t>Slope, ridge, valley, drainage area, runoff</a:t>
            </a:r>
          </a:p>
        </p:txBody>
      </p:sp>
    </p:spTree>
    <p:extLst>
      <p:ext uri="{BB962C8B-B14F-4D97-AF65-F5344CB8AC3E}">
        <p14:creationId xmlns:p14="http://schemas.microsoft.com/office/powerpoint/2010/main" val="196220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CDEA6-6C3B-456A-97E6-A00FFF19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watershed model – with paper!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87D1F-6428-4E34-9F37-B19BC40C4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Evaluate the model</a:t>
            </a:r>
          </a:p>
          <a:p>
            <a:r>
              <a:rPr lang="en-US" dirty="0"/>
              <a:t>In what ways does this model represent the real world, what processes are represented well?</a:t>
            </a:r>
          </a:p>
          <a:p>
            <a:r>
              <a:rPr lang="en-US" dirty="0"/>
              <a:t>What is missing in the model?</a:t>
            </a:r>
          </a:p>
          <a:p>
            <a:r>
              <a:rPr lang="en-US" dirty="0"/>
              <a:t>what else could you do with this model -- how might it help you visualize or predict things that might happen in the real world?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1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watershed model – with paper!</a:t>
            </a:r>
            <a:br>
              <a:rPr lang="en-US" dirty="0"/>
            </a:br>
            <a:r>
              <a:rPr lang="en-US" dirty="0"/>
              <a:t>  </a:t>
            </a:r>
            <a:r>
              <a:rPr lang="en-US" sz="3000" dirty="0">
                <a:sym typeface="Wingdings" panose="05000000000000000000" pitchFamily="2" charset="2"/>
              </a:rPr>
              <a:t></a:t>
            </a:r>
            <a:r>
              <a:rPr lang="en-US" dirty="0"/>
              <a:t>possible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can use this model to explore how pollution is transported into watersheds with rainstorms by adding pollution points to the landscape.  </a:t>
            </a:r>
          </a:p>
          <a:p>
            <a:r>
              <a:rPr lang="en-US" dirty="0"/>
              <a:t>Draw a housing development on your model, in red.</a:t>
            </a:r>
          </a:p>
          <a:p>
            <a:r>
              <a:rPr lang="en-US" dirty="0"/>
              <a:t> When it rains, does the water flow across the housing development?</a:t>
            </a:r>
          </a:p>
          <a:p>
            <a:r>
              <a:rPr lang="en-US" dirty="0"/>
              <a:t>How does the water change color with human development in the watershed? </a:t>
            </a:r>
          </a:p>
          <a:p>
            <a:r>
              <a:rPr lang="en-US" dirty="0"/>
              <a:t>Where would you put a development to reduce pollution in the stream? </a:t>
            </a:r>
          </a:p>
        </p:txBody>
      </p:sp>
    </p:spTree>
    <p:extLst>
      <p:ext uri="{BB962C8B-B14F-4D97-AF65-F5344CB8AC3E}">
        <p14:creationId xmlns:p14="http://schemas.microsoft.com/office/powerpoint/2010/main" val="351887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river form?</a:t>
            </a:r>
          </a:p>
        </p:txBody>
      </p:sp>
      <p:pic>
        <p:nvPicPr>
          <p:cNvPr id="1026" name="Picture 2" descr="Image result for mississippi river d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3234"/>
            <a:ext cx="5559733" cy="36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70343" y="1690688"/>
            <a:ext cx="4404742" cy="5020525"/>
            <a:chOff x="6165828" y="1498600"/>
            <a:chExt cx="4404742" cy="50205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828" y="1558075"/>
              <a:ext cx="4404742" cy="4961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16900" y="1498600"/>
              <a:ext cx="235367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72714" y="2550263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343" y="4640320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2319" y="6078141"/>
            <a:ext cx="2967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Mississippi River Delta</a:t>
            </a:r>
          </a:p>
        </p:txBody>
      </p:sp>
    </p:spTree>
    <p:extLst>
      <p:ext uri="{BB962C8B-B14F-4D97-AF65-F5344CB8AC3E}">
        <p14:creationId xmlns:p14="http://schemas.microsoft.com/office/powerpoint/2010/main" val="236925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river form? </a:t>
            </a:r>
            <a:br>
              <a:rPr lang="en-US" dirty="0"/>
            </a:br>
            <a:r>
              <a:rPr lang="en-US" dirty="0"/>
              <a:t>Why is the process of river formation important?</a:t>
            </a:r>
          </a:p>
        </p:txBody>
      </p:sp>
      <p:sp>
        <p:nvSpPr>
          <p:cNvPr id="4" name="AutoShape 2" descr="Image result for oroville dam spillway fail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864859"/>
            <a:ext cx="5856514" cy="4392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566557" cy="4566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199" y="6445126"/>
            <a:ext cx="26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1862 flood of Sacramento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7527" y="6347544"/>
            <a:ext cx="556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Oroville Dam spillway crisis due to fast erosion rates</a:t>
            </a:r>
          </a:p>
        </p:txBody>
      </p:sp>
    </p:spTree>
    <p:extLst>
      <p:ext uri="{BB962C8B-B14F-4D97-AF65-F5344CB8AC3E}">
        <p14:creationId xmlns:p14="http://schemas.microsoft.com/office/powerpoint/2010/main" val="3454577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1060</Words>
  <Application>Microsoft Office PowerPoint</Application>
  <PresentationFormat>Widescreen</PresentationFormat>
  <Paragraphs>129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Watersheds</vt:lpstr>
      <vt:lpstr>Watersheds – ridges and valleys in your hands</vt:lpstr>
      <vt:lpstr>Simple watershed model – with paper!</vt:lpstr>
      <vt:lpstr>Simple watershed model – with paper!</vt:lpstr>
      <vt:lpstr>Simple watershed model – with paper!</vt:lpstr>
      <vt:lpstr>Simple watershed model – with paper!</vt:lpstr>
      <vt:lpstr>Simple watershed model – with paper!   possible extensions</vt:lpstr>
      <vt:lpstr>How does a river form?</vt:lpstr>
      <vt:lpstr>How does a river form?  Why is the process of river formation important?</vt:lpstr>
      <vt:lpstr>How does a river take its shape?</vt:lpstr>
      <vt:lpstr>How does a river take its shape? </vt:lpstr>
      <vt:lpstr>How does a river take its shape?</vt:lpstr>
      <vt:lpstr>How does a river take its shape?</vt:lpstr>
      <vt:lpstr>How does a river take its shape? </vt:lpstr>
      <vt:lpstr>How does a river take its shape? </vt:lpstr>
      <vt:lpstr>Field trip idea: San Francisco Bay Model in Sausalito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Watersheds</dc:title>
  <dc:creator>Suzanne Kelson</dc:creator>
  <cp:lastModifiedBy>Betsy Mitchell</cp:lastModifiedBy>
  <cp:revision>32</cp:revision>
  <dcterms:created xsi:type="dcterms:W3CDTF">2018-06-13T21:36:47Z</dcterms:created>
  <dcterms:modified xsi:type="dcterms:W3CDTF">2018-08-11T21:40:17Z</dcterms:modified>
</cp:coreProperties>
</file>