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8" r:id="rId6"/>
    <p:sldId id="261" r:id="rId7"/>
    <p:sldId id="280" r:id="rId8"/>
    <p:sldId id="262" r:id="rId9"/>
    <p:sldId id="269" r:id="rId10"/>
    <p:sldId id="265" r:id="rId11"/>
    <p:sldId id="263" r:id="rId12"/>
    <p:sldId id="270" r:id="rId13"/>
    <p:sldId id="272" r:id="rId14"/>
    <p:sldId id="267" r:id="rId15"/>
    <p:sldId id="271" r:id="rId16"/>
    <p:sldId id="276" r:id="rId17"/>
    <p:sldId id="278" r:id="rId18"/>
    <p:sldId id="279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6"/>
    <p:restoredTop sz="94637"/>
  </p:normalViewPr>
  <p:slideViewPr>
    <p:cSldViewPr snapToGrid="0" snapToObjects="1">
      <p:cViewPr varScale="1">
        <p:scale>
          <a:sx n="87" d="100"/>
          <a:sy n="87" d="100"/>
        </p:scale>
        <p:origin x="5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F456-0EE7-A844-9F80-E497E2286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1AC65-1682-B243-9FA4-82014199A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5DE47-3C41-034E-8C4C-5FA6C38B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5E66D-63AC-D54D-8E1C-1C470A4B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C9342-8091-CE4C-8200-DB8BCA8A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BBE9-17A4-564C-BA0A-52A88CC2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F937-FA24-134C-8815-346260328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F37D3-3070-4A49-8804-707410F7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49587-712B-814A-A202-A83ECC84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09B4D-F075-0348-BBC4-21142C64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DC2A4-08C3-F24B-8E64-A9D8BD448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283EF-238D-E348-BC6C-DA6628A52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933D-329B-A543-BE30-C0410ED23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C2A90-E7A9-534C-8DCE-2544A2E9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2E085-F630-9948-8947-2ED53F43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4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F1CC5-8CAD-1D4C-9ED3-493655CF8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B035F-A563-A54F-BE7B-68AA69A91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888CE-B582-C046-864A-34054472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E9D14-3B67-0A48-800A-ED189E9C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CDF45-DD00-DE47-8C5E-FE5D3FD6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9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FFEB4-452C-3543-9A57-83F4A09C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4A362-F810-F642-B2B4-F159A4D41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52F05-2E0B-E240-BD5C-51342AEA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05720-2D5B-C24B-B7AD-BA950DBCB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CE8E7-CB75-CF42-8379-70573EE8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7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7644-33B7-2A40-A37F-369B9975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4697-AB1F-C644-82F9-DD63AC9C6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C3907-DDF6-C848-915C-3920F53E8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8A6EF-528F-CF47-8EE8-BC15E71B5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E54E9-F497-2B40-AE3A-2D37AAFB6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EF1D4-E998-0A46-8C66-858F2633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1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C1828-FD3C-DD41-987F-1E1EA7E2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129F2-35C7-E14A-8373-736E711F5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021A3-2F80-AC42-B2D8-195E51983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61535-FFD2-2D46-9906-B80DE63D1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A8C92-B271-E14F-BC15-12DC9D5FD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87228-525D-1C43-8239-AB6C0310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620CD-EDAE-AF4C-BF2E-B8DB8E3F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6245A9-C99F-A846-BC69-67A533AD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120B-05C5-6445-AB3E-6F3D582F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7E0FF-4A6B-354D-A735-4359D6A4C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ED317B-93D1-C043-B7C9-A06720A7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5FD7C-E9C6-DB45-AD29-810B9D91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5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5CA31-D9FC-8045-9B11-156B99A9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2585C-A363-5F40-B9F1-A7A66DA5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770AE-C7F8-E944-B6D5-6A303A53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7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51F9-32EB-6844-93F6-0A8A5188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EABBF-6F6C-F44A-B1CF-6E69835FB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8A768-44E4-8248-B631-2CB306A50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8C6FF-6D9B-AB4B-B331-A1BCE9A19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391F4-D22B-5A4C-830F-DA042149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F716D-579D-9A47-B0DD-7D749255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4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D4BE-B62D-FF4E-A849-EA534790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E2CCF3-8BE2-ED4C-97BB-B3977AD04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4E792-6531-8841-BB1F-7C4D64103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06E84-3BD0-B84A-BA12-17F422B3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71AA4-8FF4-344A-BD9D-453046752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30017-A7D4-8E4A-BE1F-4D14E3B0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640AF-02EC-7D49-8CF3-7C95F94E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B68E0-1BE1-2649-9EE7-CE57FBC80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F8221-94A0-2944-B7F9-3E0B99CAC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E7B9-3626-7844-8830-F6683DB19E54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1A8D6-5171-3D40-B303-B4AE452FA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87EEF-96CB-6B42-A924-D561C25EB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6F8E-9749-D64E-A455-2FF03EDFA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A792-5674-5947-AC6B-9A6484A529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Analysis – </a:t>
            </a:r>
            <a:br>
              <a:rPr lang="en-US" dirty="0"/>
            </a:br>
            <a:r>
              <a:rPr lang="en-US" dirty="0"/>
              <a:t>Bug Hunt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25D1FC-21C2-4542-B2FD-8CB5CBE95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(3-6)</a:t>
            </a:r>
          </a:p>
          <a:p>
            <a:r>
              <a:rPr lang="en-US" dirty="0"/>
              <a:t>Day </a:t>
            </a:r>
            <a:r>
              <a:rPr lang="en-US"/>
              <a:t>2 Tuesday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2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A90D-F322-3641-AE74-92EFA09C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4E2A-E3C7-FA43-90F5-1712196AF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Let’s re-examine our initial predictions.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800" b="1" i="1" dirty="0"/>
              <a:t>“I predict I will find more insects in _____ than in the _____, because _________________.”</a:t>
            </a:r>
          </a:p>
          <a:p>
            <a:endParaRPr lang="en-US" dirty="0"/>
          </a:p>
          <a:p>
            <a:r>
              <a:rPr lang="en-US" dirty="0"/>
              <a:t>Looking at your data, make another statement in your notebook whether your original prediction was supported or not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My prediction is ________ (supported/not-supported) </a:t>
            </a:r>
          </a:p>
          <a:p>
            <a:pPr marL="0" indent="0">
              <a:buNone/>
            </a:pPr>
            <a:r>
              <a:rPr lang="en-US" dirty="0"/>
              <a:t>because we found ________ in (habitat 1) and we found_____ in (habitat 2).</a:t>
            </a:r>
          </a:p>
        </p:txBody>
      </p:sp>
    </p:spTree>
    <p:extLst>
      <p:ext uri="{BB962C8B-B14F-4D97-AF65-F5344CB8AC3E}">
        <p14:creationId xmlns:p14="http://schemas.microsoft.com/office/powerpoint/2010/main" val="45407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1A92-3610-F84F-A43E-5926DB9F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82127-816F-7947-9AE8-2DBDD96CB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Presentations</a:t>
            </a:r>
          </a:p>
          <a:p>
            <a:endParaRPr lang="en-US" dirty="0"/>
          </a:p>
          <a:p>
            <a:r>
              <a:rPr lang="en-US" dirty="0"/>
              <a:t>I want you to present your findings to the class to let us know what you found!</a:t>
            </a:r>
          </a:p>
          <a:p>
            <a:pPr marL="365760" indent="0">
              <a:buNone/>
            </a:pPr>
            <a:r>
              <a:rPr lang="en-US" dirty="0"/>
              <a:t>--or do a poster gallery walk with post-it notes so that students can give each other written comments; comments can be used for subsequent poster revisions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08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09E4-7A6A-2243-A132-DB198BD8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915CF-CA99-594C-8C6E-7F55894DF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While we discussed the number of arthropods we find in different habitats, it is also important to think about the types of arthropods in different habitats.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Did you find differences in the types of insects in different habitats?</a:t>
            </a:r>
          </a:p>
          <a:p>
            <a:r>
              <a:rPr lang="en-US" dirty="0"/>
              <a:t>What features of the environment made for good insect habitat?</a:t>
            </a:r>
          </a:p>
          <a:p>
            <a:endParaRPr lang="en-US" dirty="0"/>
          </a:p>
          <a:p>
            <a:r>
              <a:rPr lang="en-US" dirty="0"/>
              <a:t>We just measured the biodiversity in our school yard!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8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E2183-212D-FD43-900E-BD4659DC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2CDA-9922-5940-8C4F-4751B23F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break down the word:</a:t>
            </a:r>
          </a:p>
          <a:p>
            <a:r>
              <a:rPr lang="en-US" dirty="0"/>
              <a:t>Bio = Short for Biology -  the study of living things</a:t>
            </a:r>
          </a:p>
          <a:p>
            <a:r>
              <a:rPr lang="en-US" dirty="0"/>
              <a:t>Diversity = The number of different types of things.</a:t>
            </a:r>
          </a:p>
          <a:p>
            <a:endParaRPr lang="en-US" dirty="0"/>
          </a:p>
          <a:p>
            <a:r>
              <a:rPr lang="en-US" dirty="0"/>
              <a:t>Can anyone define biodiversity?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Biodiversity – The variety of different things living in a given place.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4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78C20-AE6F-5943-A9E2-939CB259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Showing Biodiversity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67E9E-7461-CD43-9005-239C44021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Show the insect cabinet with large flashy bugs.</a:t>
            </a:r>
          </a:p>
          <a:p>
            <a:endParaRPr lang="en-US" dirty="0"/>
          </a:p>
          <a:p>
            <a:r>
              <a:rPr lang="en-US" dirty="0"/>
              <a:t>Did we find any bugs that looked like this? </a:t>
            </a:r>
          </a:p>
          <a:p>
            <a:endParaRPr lang="en-US" dirty="0"/>
          </a:p>
          <a:p>
            <a:r>
              <a:rPr lang="en-US" dirty="0"/>
              <a:t>Why or why not?</a:t>
            </a:r>
          </a:p>
          <a:p>
            <a:endParaRPr lang="en-US" dirty="0"/>
          </a:p>
          <a:p>
            <a:r>
              <a:rPr lang="en-US" dirty="0"/>
              <a:t>Where might we be able to find these?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9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F57E-0D11-1C48-84C4-AC27B577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– Biodiversity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E7B28-A878-744C-8E74-3A9032327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looked at insects in our schoolyard but let’s zoom out into global habitats around the world!</a:t>
            </a:r>
          </a:p>
          <a:p>
            <a:endParaRPr lang="en-US" dirty="0"/>
          </a:p>
          <a:p>
            <a:r>
              <a:rPr lang="en-US" dirty="0"/>
              <a:t>Do we expect to find more biodiversity in a place like: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3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B6EC5-3757-434B-A610-27DDEBE7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C1B92-B257-374B-A8B5-6389648E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7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8560B-BD3D-FD4E-8029-11291DA4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Biodiversity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AC448-D7DF-4143-868D-2B82B49D3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we find more biodiversity in one place over another?</a:t>
            </a:r>
          </a:p>
        </p:txBody>
      </p:sp>
    </p:spTree>
    <p:extLst>
      <p:ext uri="{BB962C8B-B14F-4D97-AF65-F5344CB8AC3E}">
        <p14:creationId xmlns:p14="http://schemas.microsoft.com/office/powerpoint/2010/main" val="4032790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78837D-5FCB-7041-8534-47112987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70" y="0"/>
            <a:ext cx="8580250" cy="6406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BD3550-B0F5-1841-80F5-B4B692F3BA9B}"/>
              </a:ext>
            </a:extLst>
          </p:cNvPr>
          <p:cNvSpPr txBox="1"/>
          <p:nvPr/>
        </p:nvSpPr>
        <p:spPr>
          <a:xfrm>
            <a:off x="2007704" y="6406587"/>
            <a:ext cx="721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USA is 5x the size of Indonesia!</a:t>
            </a:r>
          </a:p>
        </p:txBody>
      </p:sp>
    </p:spTree>
    <p:extLst>
      <p:ext uri="{BB962C8B-B14F-4D97-AF65-F5344CB8AC3E}">
        <p14:creationId xmlns:p14="http://schemas.microsoft.com/office/powerpoint/2010/main" val="867603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F74F-D951-0C43-BFCB-5515EC8E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58DE6-FE1E-9049-BE01-4DDE0C07B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back. Did you find that activity fun!?</a:t>
            </a:r>
          </a:p>
          <a:p>
            <a:endParaRPr lang="en-US" dirty="0"/>
          </a:p>
          <a:p>
            <a:r>
              <a:rPr lang="en-US" dirty="0"/>
              <a:t>Do you think there was a difference between the two habitats?</a:t>
            </a:r>
          </a:p>
          <a:p>
            <a:endParaRPr lang="en-US" dirty="0"/>
          </a:p>
          <a:p>
            <a:r>
              <a:rPr lang="en-US" dirty="0"/>
              <a:t>Can anyone think of a way to visualize our findings?</a:t>
            </a:r>
          </a:p>
          <a:p>
            <a:endParaRPr lang="en-US" dirty="0"/>
          </a:p>
          <a:p>
            <a:pPr lvl="1"/>
            <a:r>
              <a:rPr lang="en-US" dirty="0"/>
              <a:t>Let’s visualize our data by plotting it!</a:t>
            </a:r>
          </a:p>
        </p:txBody>
      </p:sp>
    </p:spTree>
    <p:extLst>
      <p:ext uri="{BB962C8B-B14F-4D97-AF65-F5344CB8AC3E}">
        <p14:creationId xmlns:p14="http://schemas.microsoft.com/office/powerpoint/2010/main" val="2821496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BCB93-4749-C745-9729-661CFDAC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– Human Disturbance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FFB07-A537-DC4D-8B23-1B256AA9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/>
          <a:lstStyle/>
          <a:p>
            <a:r>
              <a:rPr lang="en-US" dirty="0"/>
              <a:t>What do you think would happen if these diverse habitats disappear?</a:t>
            </a:r>
          </a:p>
          <a:p>
            <a:endParaRPr lang="en-US" dirty="0"/>
          </a:p>
          <a:p>
            <a:r>
              <a:rPr lang="en-US" dirty="0"/>
              <a:t>What can we do to preserve biodiversity?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7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B0A3-BD85-7942-9465-65B1721C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- Plotting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94B09-EF5E-C746-BEA1-E6BA46C64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answer two questions with our data:</a:t>
            </a:r>
          </a:p>
          <a:p>
            <a:pPr marL="0" indent="0">
              <a:buNone/>
            </a:pPr>
            <a:endParaRPr lang="en-US" dirty="0"/>
          </a:p>
          <a:p>
            <a:pPr marL="914400" lvl="1" indent="-457200">
              <a:buAutoNum type="arabicPeriod"/>
            </a:pPr>
            <a:r>
              <a:rPr lang="en-US" dirty="0"/>
              <a:t>Are there more arthropods in habitat 1 or 2?</a:t>
            </a:r>
          </a:p>
          <a:p>
            <a:pPr marL="914400" lvl="1" indent="-457200">
              <a:buAutoNum type="arabicPeriod"/>
            </a:pPr>
            <a:endParaRPr lang="en-US" i="1" dirty="0"/>
          </a:p>
          <a:p>
            <a:pPr marL="914400" lvl="1" indent="-457200">
              <a:buAutoNum type="arabicPeriod"/>
            </a:pPr>
            <a:r>
              <a:rPr lang="en-US" dirty="0"/>
              <a:t>Are there more types of arthropods in habitat 1 or 2?</a:t>
            </a:r>
          </a:p>
        </p:txBody>
      </p:sp>
    </p:spTree>
    <p:extLst>
      <p:ext uri="{BB962C8B-B14F-4D97-AF65-F5344CB8AC3E}">
        <p14:creationId xmlns:p14="http://schemas.microsoft.com/office/powerpoint/2010/main" val="21116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1E36-ED3D-7242-874F-52BB3F53B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Instructions: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5CC84-8531-DE4A-B3EB-2A60B5748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966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Identify and separate the arthropods into the different </a:t>
            </a:r>
            <a:r>
              <a:rPr lang="en-US" b="1" dirty="0"/>
              <a:t>types</a:t>
            </a:r>
            <a:r>
              <a:rPr lang="en-US" b="1" i="1" dirty="0"/>
              <a:t>. </a:t>
            </a:r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This can be as general as insect or specific as ant/spider/beetle/butterfly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i="1" dirty="0"/>
              <a:t>To help you do that we have this worksheet that shows you ID different types of insects and non insect arthropods. 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(For K-2 can focus on total numbers found in a give place, or other general features, if trying to ID types is too difficult)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52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9CCAB-82F9-B945-8AB3-118CB994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out the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018D-CE64-BB40-87BF-9738B71AE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7080" cy="4351338"/>
          </a:xfrm>
        </p:spPr>
        <p:txBody>
          <a:bodyPr/>
          <a:lstStyle/>
          <a:p>
            <a:r>
              <a:rPr lang="en-US" dirty="0"/>
              <a:t>After you decide how many types of insects you have, fill in the bug types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(or simple counts of numbers found in each habitat) </a:t>
            </a:r>
            <a:r>
              <a:rPr lang="en-US" dirty="0"/>
              <a:t>in your given worksheet.</a:t>
            </a:r>
          </a:p>
          <a:p>
            <a:pPr marL="1371600" indent="0">
              <a:buNone/>
            </a:pPr>
            <a:r>
              <a:rPr lang="en-US" sz="2400" dirty="0"/>
              <a:t>Note – you can also have students make their own table in their notebooks</a:t>
            </a:r>
          </a:p>
          <a:p>
            <a:endParaRPr lang="en-US" dirty="0"/>
          </a:p>
          <a:p>
            <a:r>
              <a:rPr lang="en-US" dirty="0"/>
              <a:t>After, report how many types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(or numbers) </a:t>
            </a:r>
            <a:r>
              <a:rPr lang="en-US" dirty="0"/>
              <a:t>you found in each habitat.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 (for K-2 you may want to make a class table on the board)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8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E5DC-B03F-6E4D-8A4C-17DCA294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worksheet for counting insects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1E7CAD-78CB-0949-951B-2B18FB6D3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9660931"/>
              </p:ext>
            </p:extLst>
          </p:nvPr>
        </p:nvGraphicFramePr>
        <p:xfrm>
          <a:off x="838200" y="1825624"/>
          <a:ext cx="10515600" cy="3809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8258647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084443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8900072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2805160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4099197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78492252"/>
                    </a:ext>
                  </a:extLst>
                </a:gridCol>
              </a:tblGrid>
              <a:tr h="12697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Habitat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Bug Type 1: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Bug Type 2: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Bug Type 3: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Bug Type 4: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Bug Type 5: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99475"/>
                  </a:ext>
                </a:extLst>
              </a:tr>
              <a:tr h="1269789">
                <a:tc>
                  <a:txBody>
                    <a:bodyPr/>
                    <a:lstStyle/>
                    <a:p>
                      <a:r>
                        <a:rPr lang="en-US" b="1" dirty="0"/>
                        <a:t>Habitat 1: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5102"/>
                  </a:ext>
                </a:extLst>
              </a:tr>
              <a:tr h="1269789">
                <a:tc>
                  <a:txBody>
                    <a:bodyPr/>
                    <a:lstStyle/>
                    <a:p>
                      <a:r>
                        <a:rPr lang="en-US" b="1" dirty="0"/>
                        <a:t>Habitat 2: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1537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D71892-A4E1-D445-AD70-A78B186F9D27}"/>
              </a:ext>
            </a:extLst>
          </p:cNvPr>
          <p:cNvSpPr txBox="1"/>
          <p:nvPr/>
        </p:nvSpPr>
        <p:spPr>
          <a:xfrm>
            <a:off x="838200" y="5892800"/>
            <a:ext cx="636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they are filling this out pass out posters paper.</a:t>
            </a:r>
          </a:p>
        </p:txBody>
      </p:sp>
    </p:spTree>
    <p:extLst>
      <p:ext uri="{BB962C8B-B14F-4D97-AF65-F5344CB8AC3E}">
        <p14:creationId xmlns:p14="http://schemas.microsoft.com/office/powerpoint/2010/main" val="307505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E5DC-B03F-6E4D-8A4C-17DCA294C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sample worksheet/table for counting insects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1E7CAD-78CB-0949-951B-2B18FB6D3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062275"/>
              </p:ext>
            </p:extLst>
          </p:nvPr>
        </p:nvGraphicFramePr>
        <p:xfrm>
          <a:off x="3073400" y="1690688"/>
          <a:ext cx="5257800" cy="374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8258647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4084443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89000720"/>
                    </a:ext>
                  </a:extLst>
                </a:gridCol>
              </a:tblGrid>
              <a:tr h="9337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Number  of insects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Number of spiders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99475"/>
                  </a:ext>
                </a:extLst>
              </a:tr>
              <a:tr h="933715">
                <a:tc>
                  <a:txBody>
                    <a:bodyPr/>
                    <a:lstStyle/>
                    <a:p>
                      <a:r>
                        <a:rPr lang="en-US" b="1" dirty="0"/>
                        <a:t>Habitat 1:</a:t>
                      </a:r>
                    </a:p>
                    <a:p>
                      <a:r>
                        <a:rPr lang="en-US" b="1" dirty="0"/>
                        <a:t>(e.g. garden)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85102"/>
                  </a:ext>
                </a:extLst>
              </a:tr>
              <a:tr h="933715">
                <a:tc>
                  <a:txBody>
                    <a:bodyPr/>
                    <a:lstStyle/>
                    <a:p>
                      <a:r>
                        <a:rPr lang="en-US" b="1" dirty="0"/>
                        <a:t>Habitat 2:</a:t>
                      </a:r>
                    </a:p>
                    <a:p>
                      <a:r>
                        <a:rPr lang="en-US" b="1" dirty="0"/>
                        <a:t>(e.g. grass)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15370"/>
                  </a:ext>
                </a:extLst>
              </a:tr>
              <a:tr h="933715">
                <a:tc>
                  <a:txBody>
                    <a:bodyPr/>
                    <a:lstStyle/>
                    <a:p>
                      <a:r>
                        <a:rPr lang="en-US" b="1" dirty="0"/>
                        <a:t>Habitat 3:</a:t>
                      </a:r>
                    </a:p>
                    <a:p>
                      <a:r>
                        <a:rPr lang="en-US" b="1" dirty="0"/>
                        <a:t>(e.g. play structure)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127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D71892-A4E1-D445-AD70-A78B186F9D27}"/>
              </a:ext>
            </a:extLst>
          </p:cNvPr>
          <p:cNvSpPr txBox="1"/>
          <p:nvPr/>
        </p:nvSpPr>
        <p:spPr>
          <a:xfrm>
            <a:off x="1691054" y="6007100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For K-2 could do a class table on the board</a:t>
            </a:r>
          </a:p>
        </p:txBody>
      </p:sp>
    </p:spTree>
    <p:extLst>
      <p:ext uri="{BB962C8B-B14F-4D97-AF65-F5344CB8AC3E}">
        <p14:creationId xmlns:p14="http://schemas.microsoft.com/office/powerpoint/2010/main" val="121486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A90D-F322-3641-AE74-92EFA09C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your results on a poster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4E2A-E3C7-FA43-90F5-1712196AF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Ok now that you have your final counts, let’s plot the data!</a:t>
            </a:r>
          </a:p>
          <a:p>
            <a:endParaRPr lang="en-US" dirty="0"/>
          </a:p>
          <a:p>
            <a:r>
              <a:rPr lang="en-US" dirty="0"/>
              <a:t>Assign a color for each type of arthropod.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Make a bar graph</a:t>
            </a:r>
          </a:p>
          <a:p>
            <a:pPr lvl="1"/>
            <a:r>
              <a:rPr lang="en-US" dirty="0"/>
              <a:t>Y- Axis is count</a:t>
            </a:r>
          </a:p>
          <a:p>
            <a:pPr lvl="1"/>
            <a:r>
              <a:rPr lang="en-US" dirty="0"/>
              <a:t>X Axis is the habitat</a:t>
            </a:r>
          </a:p>
          <a:p>
            <a:pPr lvl="1"/>
            <a:r>
              <a:rPr lang="en-US" dirty="0"/>
              <a:t>Color stickers are the types of arthropods.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Alternative is to use colored magnets on a magnetic whiteboard to create a class graph</a:t>
            </a:r>
          </a:p>
        </p:txBody>
      </p:sp>
    </p:spTree>
    <p:extLst>
      <p:ext uri="{BB962C8B-B14F-4D97-AF65-F5344CB8AC3E}">
        <p14:creationId xmlns:p14="http://schemas.microsoft.com/office/powerpoint/2010/main" val="132695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9438-B9CE-D140-8484-8A052258D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how to plot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7A85B-5577-A44E-BA5D-58BC0A49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3150" cy="489169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i="1" dirty="0"/>
              <a:t>Demo on the white board</a:t>
            </a:r>
          </a:p>
          <a:p>
            <a:r>
              <a:rPr lang="en-US" dirty="0"/>
              <a:t>First make &amp; label your x and y axes </a:t>
            </a:r>
          </a:p>
          <a:p>
            <a:r>
              <a:rPr lang="en-US" dirty="0"/>
              <a:t>Give it a title (e.g. Bugs in our schoolyard!)</a:t>
            </a:r>
          </a:p>
          <a:p>
            <a:r>
              <a:rPr lang="en-US" dirty="0"/>
              <a:t>Use the colored stickers to represent your types of bugs in each habitat.</a:t>
            </a:r>
          </a:p>
          <a:p>
            <a:r>
              <a:rPr lang="en-US" dirty="0"/>
              <a:t>Make a legend showing what color represents each bug type</a:t>
            </a:r>
          </a:p>
          <a:p>
            <a:pPr marL="0" indent="0">
              <a:buNone/>
            </a:pPr>
            <a:r>
              <a:rPr lang="en-US" i="1" dirty="0"/>
              <a:t>take ~5-10 minutes to plot the data.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(note - K-2 used magnets)</a:t>
            </a: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5FE6D054-810E-4995-96A1-B34FCF7D3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1" t="13704" r="6945"/>
          <a:stretch/>
        </p:blipFill>
        <p:spPr>
          <a:xfrm rot="5400000">
            <a:off x="9421524" y="1055414"/>
            <a:ext cx="2776958" cy="2162175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12A233E8-7D82-47DB-A022-E92D39B4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28" t="5185" r="5324" b="12593"/>
          <a:stretch/>
        </p:blipFill>
        <p:spPr>
          <a:xfrm rot="5400000">
            <a:off x="7224695" y="1722441"/>
            <a:ext cx="2582800" cy="1974908"/>
          </a:xfrm>
          <a:prstGeom prst="rect">
            <a:avLst/>
          </a:prstGeom>
        </p:spPr>
      </p:pic>
      <p:pic>
        <p:nvPicPr>
          <p:cNvPr id="9" name="Picture 8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190E3A49-BCEB-4A9A-9BEC-A54B29475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5000"/>
                    </a14:imgEffect>
                  </a14:imgLayer>
                </a14:imgProps>
              </a:ext>
            </a:extLst>
          </a:blip>
          <a:srcRect l="5740" t="6203" b="3193"/>
          <a:stretch/>
        </p:blipFill>
        <p:spPr>
          <a:xfrm>
            <a:off x="10029825" y="3721836"/>
            <a:ext cx="2162175" cy="2771039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71E6FED-DABA-497C-BCF7-00F3AA81A2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29" r="10371" b="5324"/>
          <a:stretch/>
        </p:blipFill>
        <p:spPr>
          <a:xfrm>
            <a:off x="8617379" y="4115548"/>
            <a:ext cx="1412446" cy="237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84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840</Words>
  <Application>Microsoft Office PowerPoint</Application>
  <PresentationFormat>Widescreen</PresentationFormat>
  <Paragraphs>122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Data Analysis –  Bug Hunt</vt:lpstr>
      <vt:lpstr>Welcome Back</vt:lpstr>
      <vt:lpstr>Questions - Plotting the data</vt:lpstr>
      <vt:lpstr>Identification Instructions:</vt:lpstr>
      <vt:lpstr>Filling out the Worksheet</vt:lpstr>
      <vt:lpstr>Sample worksheet for counting insects </vt:lpstr>
      <vt:lpstr>Another sample worksheet/table for counting insects</vt:lpstr>
      <vt:lpstr>Plot your results on a poster</vt:lpstr>
      <vt:lpstr>Demo of how to plot the data</vt:lpstr>
      <vt:lpstr>Results Statement</vt:lpstr>
      <vt:lpstr>Wrap up Discussion</vt:lpstr>
      <vt:lpstr>Wrap up discussion</vt:lpstr>
      <vt:lpstr>Biodiversity</vt:lpstr>
      <vt:lpstr>Showing Biodiversity</vt:lpstr>
      <vt:lpstr>Wrap up – Biodiversity </vt:lpstr>
      <vt:lpstr>PowerPoint Presentation</vt:lpstr>
      <vt:lpstr>PowerPoint Presentation</vt:lpstr>
      <vt:lpstr>Biodiversity Discussion</vt:lpstr>
      <vt:lpstr>PowerPoint Presentation</vt:lpstr>
      <vt:lpstr>Connection – Human Disturbance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Analysis –  Bug Hunt</dc:title>
  <dc:creator>Sean Perez</dc:creator>
  <cp:lastModifiedBy>Betsy Mitchell</cp:lastModifiedBy>
  <cp:revision>24</cp:revision>
  <dcterms:created xsi:type="dcterms:W3CDTF">2018-06-11T20:12:34Z</dcterms:created>
  <dcterms:modified xsi:type="dcterms:W3CDTF">2018-08-27T23:10:08Z</dcterms:modified>
</cp:coreProperties>
</file>