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270" r:id="rId4"/>
    <p:sldId id="257" r:id="rId5"/>
    <p:sldId id="258" r:id="rId6"/>
    <p:sldId id="261" r:id="rId7"/>
    <p:sldId id="259" r:id="rId8"/>
    <p:sldId id="260" r:id="rId9"/>
    <p:sldId id="262" r:id="rId10"/>
    <p:sldId id="263" r:id="rId11"/>
    <p:sldId id="264" r:id="rId12"/>
    <p:sldId id="266" r:id="rId13"/>
    <p:sldId id="271" r:id="rId14"/>
    <p:sldId id="265" r:id="rId15"/>
    <p:sldId id="267" r:id="rId16"/>
    <p:sldId id="269" r:id="rId17"/>
    <p:sldId id="276" r:id="rId18"/>
    <p:sldId id="27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79019"/>
  </p:normalViewPr>
  <p:slideViewPr>
    <p:cSldViewPr snapToGrid="0" snapToObjects="1">
      <p:cViewPr varScale="1">
        <p:scale>
          <a:sx n="68" d="100"/>
          <a:sy n="68" d="100"/>
        </p:scale>
        <p:origin x="1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E0011-E26B-784F-96AD-46CE8DD6E913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44DC1-1D17-174E-AB79-2976591CA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1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beetle has an anatomy to function like a chemistry lab!</a:t>
            </a:r>
          </a:p>
          <a:p>
            <a:endParaRPr lang="en-US" dirty="0"/>
          </a:p>
          <a:p>
            <a:r>
              <a:rPr lang="en-US" dirty="0"/>
              <a:t>Chemicals are kept separate from reactive enzymes via a muscle controlled valve.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Spook them, and they open the valve, emitting an explosive spray!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32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experiments in the lab, we use controls to verify that our tampering with the beetles is not the cause of our results.</a:t>
            </a:r>
          </a:p>
          <a:p>
            <a:endParaRPr lang="en-US" dirty="0"/>
          </a:p>
          <a:p>
            <a:r>
              <a:rPr lang="en-US" dirty="0"/>
              <a:t>The controls are also injected with gene knockout juice, but the target gene is not even a beetle gene.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8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you treated an open wound with hydrogen peroxide and saw it bubble?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is one of the reactions occurring in bombardier beetles!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19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Weather</a:t>
            </a:r>
          </a:p>
          <a:p>
            <a:r>
              <a:rPr lang="en-US" dirty="0"/>
              <a:t>Stock market</a:t>
            </a:r>
          </a:p>
          <a:p>
            <a:r>
              <a:rPr lang="en-US" dirty="0"/>
              <a:t>Which café has the best Chai latte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9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dissection done in my lab. You can see the </a:t>
            </a:r>
            <a:r>
              <a:rPr lang="en-US" dirty="0" err="1"/>
              <a:t>fingery</a:t>
            </a:r>
            <a:r>
              <a:rPr lang="en-US" dirty="0"/>
              <a:t> secretory cells where chemicals are manufactured.</a:t>
            </a:r>
          </a:p>
          <a:p>
            <a:endParaRPr lang="en-US" dirty="0"/>
          </a:p>
          <a:p>
            <a:r>
              <a:rPr lang="en-US" dirty="0"/>
              <a:t>The big white bulbs are where the chemicals are stored.</a:t>
            </a:r>
          </a:p>
          <a:p>
            <a:endParaRPr lang="en-US" dirty="0"/>
          </a:p>
          <a:p>
            <a:r>
              <a:rPr lang="en-US" dirty="0"/>
              <a:t>The dark bit is the reaction chamber that is heavily armored like the beetle exoskeleton for withstanding the explosive spray!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40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bombardier beetle has an automatic, repetitive system that allows it to have a pulsed jet spray at 500 sprays/second!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system is iterative and uses expansion from heat as an automatic way to stop reactants from flowing in, and repeating the process once the chamber cools.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Can anyone think what this remind them of?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89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the use of heat to increase pressure in other systems such as the pistons in engines.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Like the bombardier beetle, in engines, heat expands a “reaction chamber” to exert a great deal of force.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77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system of the bombardier beetle is being studied by scientists for potential use in: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1. Fire Extinguishers</a:t>
            </a:r>
          </a:p>
          <a:p>
            <a:r>
              <a:rPr lang="en-US" dirty="0"/>
              <a:t>2. Inhalers</a:t>
            </a:r>
          </a:p>
          <a:p>
            <a:endParaRPr lang="en-US" dirty="0"/>
          </a:p>
          <a:p>
            <a:r>
              <a:rPr lang="en-US" dirty="0"/>
              <a:t>Effectively scaling up the size and efficiency of this jet propulsion system for applications in industry!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54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detect what genes are more active in the chemical production factory!</a:t>
            </a:r>
          </a:p>
          <a:p>
            <a:endParaRPr lang="en-US" dirty="0"/>
          </a:p>
          <a:p>
            <a:r>
              <a:rPr lang="en-US" dirty="0"/>
              <a:t>Compare the rest of the body vs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 of a gene we found that is used in the production of the chemicals.</a:t>
            </a:r>
          </a:p>
          <a:p>
            <a:endParaRPr lang="en-US" dirty="0"/>
          </a:p>
          <a:p>
            <a:r>
              <a:rPr lang="en-US" dirty="0"/>
              <a:t>This is a key player in the bombardier beetle system’s assembly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04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like removing part of an assembly line in car production. </a:t>
            </a:r>
          </a:p>
          <a:p>
            <a:endParaRPr lang="en-US" dirty="0"/>
          </a:p>
          <a:p>
            <a:r>
              <a:rPr lang="en-US" dirty="0"/>
              <a:t>How well would a car function if we “knocked out” the wheel installation component?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1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knock out these genes, we may get a </a:t>
            </a:r>
            <a:r>
              <a:rPr lang="en-US" dirty="0" err="1"/>
              <a:t>bombless</a:t>
            </a:r>
            <a:r>
              <a:rPr lang="en-US" dirty="0"/>
              <a:t> bombardier beetle.</a:t>
            </a:r>
          </a:p>
          <a:p>
            <a:endParaRPr lang="en-US" dirty="0"/>
          </a:p>
          <a:p>
            <a:r>
              <a:rPr lang="en-US" dirty="0"/>
              <a:t>What do we call the top experiment in which we don’t change gene expression in a “normal beetle”?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4DC1-1D17-174E-AB79-2976591CA5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34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EB1B9-E53D-3544-A251-97E0EC0A9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D3E77F-6726-F84F-A179-FB2068D26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6CEA-5443-3747-A53A-AFFAE19AE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9B0AF-EFAD-D54C-846F-60F4C43C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44AFF-C562-1D4C-A6CE-C7089CC69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3F8AA-23F1-B542-A255-18474CAC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132A09-2839-C445-AA0A-B4D6657FF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B69EB-4358-3642-8970-C7CDEC106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266B8-647C-304A-846D-8BC6C94B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B323-6BCC-BD4C-8460-0E2D11D4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5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5D3DAD-6008-6C44-927F-4F5666352F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4FA42-0CA2-324D-8003-99EF394A5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7DBE2-C325-1C4F-AED8-F47D0F4A8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6DA50-FE63-404C-82F9-93EFE5ED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EF0E3-8CC3-0249-98A7-C7541747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6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DA26F-53BD-A44C-A810-D4C9FB870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969E1-7973-0749-A264-03EDF62B1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2E7D9-FE6C-884C-9457-15F655BAE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DB939-EF67-C54B-BE4A-4F928104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ADDAC-80A0-7E43-8148-D785E659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1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E0072-F6BC-9B46-B440-C2CD25E12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2FDA7-F438-2C47-BAB5-39A98AE67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C4718-5319-AA4C-BFC0-6AA97BB9C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2371E-D081-1149-B111-98423E09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06FFB-449F-4847-ACA6-A4D321A6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0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F473-DD8F-5C42-94EF-1065AB25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55AE3-4648-BC48-846A-1EDAC5F78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86074-08F3-2D48-B4FB-B89A5BFBC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FD039-745A-D541-996D-18AD9D15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46C59-F966-6A44-B04D-DD85BF78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32EA8-5D8E-3C49-A4E8-80B19630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D24B-2387-6B48-ACBD-A5AA18537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5AB92-AD7D-0344-96E9-341A4596D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7622-76F7-CD47-A183-375E6C312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A673B0-FC63-6845-B291-889965558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AFE831-A82C-A943-ABBC-C92A9CBDB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A36EB6-8967-A542-B5D2-0B9A328E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129B5-4A3C-3B44-9E20-FAF1A16F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27FA4-FF65-1D4E-9C32-91592ACD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49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9E5F3-E483-0340-A509-B6D396A9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5FF97F-B951-FB44-913C-080CD1C2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014D7-2136-1946-978D-D5E3D0F7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9E617-36AE-5545-8FA0-E77DF120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8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C47100-D55A-CA4D-BE40-3FCD9DD81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C04EF7-A1A5-5844-996C-08F385B89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624-88C2-C64D-AC88-17F0DC1C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4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4BBA-40FD-864C-982D-ACDCF8EB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5425C-E5D7-424A-B10E-ED10F729D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B47F2-1044-E947-BF2E-7641CB41D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97CE0-B8D3-7547-A9B0-08519D083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71536-AC35-094F-A057-2511EF5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B2354-B174-494B-937A-D5C6E48E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9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851D4-FCD2-4D4C-A511-3CC2D512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73700-69EE-AB4E-BC26-557D5C1FBA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0B7D5-9240-9F44-B194-37E21AE58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12073-7F6A-C343-8059-A20C4E9F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2B887-3974-6B44-8BA1-35ED7103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6B128-8117-3149-9F15-089D909E7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24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BD0E3-77AD-9A4C-89B6-696BA38B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19469-86A8-7946-848D-B39B1E3CE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43688-192F-0646-A549-CD5F646AF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9B63B-7AF9-1E42-87B0-CAAC4C39A93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510D7-F466-6F49-A2B7-5B18190F8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F1353-603D-4E43-98EB-76FD34E89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DC210-EC4C-1744-A691-23FD75E1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2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qIQkRRwXI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WwgLS5tK8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DC736-E8E4-2F47-AE3C-B18ABAFF0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Explaining the Unexplainable through Crosscutting Concepts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825EC-8765-E44A-8219-0E1E8CB072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Bombardier Beetle</a:t>
            </a:r>
          </a:p>
        </p:txBody>
      </p:sp>
    </p:spTree>
    <p:extLst>
      <p:ext uri="{BB962C8B-B14F-4D97-AF65-F5344CB8AC3E}">
        <p14:creationId xmlns:p14="http://schemas.microsoft.com/office/powerpoint/2010/main" val="3257830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CE501-A389-E340-AEFF-4F8BC055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Explaining the impossible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F8A70-7D6F-0341-B919-809405F8B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order to understand how this system evolved, we are looking at the genes involved in this system.</a:t>
            </a:r>
          </a:p>
          <a:p>
            <a:endParaRPr lang="en-US" dirty="0"/>
          </a:p>
          <a:p>
            <a:r>
              <a:rPr lang="en-US" dirty="0"/>
              <a:t>How can we identify which genes are used for the production of the toxic chemicals!?</a:t>
            </a:r>
          </a:p>
        </p:txBody>
      </p:sp>
    </p:spTree>
    <p:extLst>
      <p:ext uri="{BB962C8B-B14F-4D97-AF65-F5344CB8AC3E}">
        <p14:creationId xmlns:p14="http://schemas.microsoft.com/office/powerpoint/2010/main" val="152019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E67C-55BF-EE43-A3B2-C363A607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Gene Expression!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FCA2CE-EBCE-944E-92AC-4B025DED8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920" y="1513840"/>
            <a:ext cx="5948680" cy="52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4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7824-E2FD-5D4C-A1A0-1C8A7226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E37963-3103-D54F-B963-AB08D559C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7378" y="-1"/>
            <a:ext cx="10545422" cy="6886127"/>
          </a:xfrm>
        </p:spPr>
      </p:pic>
    </p:spTree>
    <p:extLst>
      <p:ext uri="{BB962C8B-B14F-4D97-AF65-F5344CB8AC3E}">
        <p14:creationId xmlns:p14="http://schemas.microsoft.com/office/powerpoint/2010/main" val="4143154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1599A5-10D1-8741-ADD6-A042D2CBE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45" y="0"/>
            <a:ext cx="7944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42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FF93-A652-E842-9A3C-1ABE9AC9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through Experiments – Validation!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DA1AD-36E6-1C4A-9035-0E35E1064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we validate this “candidate” gene we think is crucial to the pathway?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53D8D-D35D-ED40-A771-CAAE9D9E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60" y="2460752"/>
            <a:ext cx="7335520" cy="3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77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3BC5A5-1864-1940-B4D7-56FF6F729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947" y="1765776"/>
            <a:ext cx="2466446" cy="14798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65351EE-A5D0-0246-8375-B3A89138439E}"/>
              </a:ext>
            </a:extLst>
          </p:cNvPr>
          <p:cNvSpPr txBox="1">
            <a:spLocks/>
          </p:cNvSpPr>
          <p:nvPr/>
        </p:nvSpPr>
        <p:spPr>
          <a:xfrm>
            <a:off x="386080" y="-163195"/>
            <a:ext cx="11292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Cross Cutting Concept </a:t>
            </a:r>
            <a:r>
              <a:rPr lang="en-US" dirty="0"/>
              <a:t>– </a:t>
            </a:r>
            <a:r>
              <a:rPr lang="en-US" b="1" dirty="0"/>
              <a:t>5. Cause &amp; Effect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20B0CF-C52E-8643-802C-398AE8E4B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520" y="799838"/>
            <a:ext cx="4116058" cy="2848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4ACE1B-790D-0E40-82AC-CFD13A668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0" y="1564640"/>
            <a:ext cx="2998664" cy="1882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54EA34-BE0B-B74D-895D-754E5A34E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0" y="4257040"/>
            <a:ext cx="2998664" cy="1882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ECCA7A-CBAB-6643-A3F3-2AEE06A4F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094" y="4257040"/>
            <a:ext cx="2998664" cy="1882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FDF0A3-2A9F-8B40-AA10-4D9D7AF6D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696" y="4458176"/>
            <a:ext cx="2466446" cy="147986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104F4D-B398-A54F-AE49-E1E6931E2CFC}"/>
              </a:ext>
            </a:extLst>
          </p:cNvPr>
          <p:cNvCxnSpPr>
            <a:cxnSpLocks/>
          </p:cNvCxnSpPr>
          <p:nvPr/>
        </p:nvCxnSpPr>
        <p:spPr>
          <a:xfrm flipH="1" flipV="1">
            <a:off x="4362444" y="4144943"/>
            <a:ext cx="2123843" cy="21063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72C7AF-B763-CC4C-8749-46C41B7A3114}"/>
              </a:ext>
            </a:extLst>
          </p:cNvPr>
          <p:cNvCxnSpPr>
            <a:cxnSpLocks/>
          </p:cNvCxnSpPr>
          <p:nvPr/>
        </p:nvCxnSpPr>
        <p:spPr>
          <a:xfrm flipV="1">
            <a:off x="4387947" y="4133414"/>
            <a:ext cx="2184692" cy="21063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AACAF7-AAC0-A844-8266-D7BD6EB0CFFB}"/>
              </a:ext>
            </a:extLst>
          </p:cNvPr>
          <p:cNvCxnSpPr>
            <a:cxnSpLocks/>
          </p:cNvCxnSpPr>
          <p:nvPr/>
        </p:nvCxnSpPr>
        <p:spPr>
          <a:xfrm flipH="1" flipV="1">
            <a:off x="10303996" y="4133414"/>
            <a:ext cx="670558" cy="7115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4EA9D4-75D8-214B-92D5-F0EEB2044C7A}"/>
              </a:ext>
            </a:extLst>
          </p:cNvPr>
          <p:cNvCxnSpPr>
            <a:cxnSpLocks/>
          </p:cNvCxnSpPr>
          <p:nvPr/>
        </p:nvCxnSpPr>
        <p:spPr>
          <a:xfrm flipV="1">
            <a:off x="10467432" y="4133414"/>
            <a:ext cx="472192" cy="7115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4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3BC5A5-1864-1940-B4D7-56FF6F729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947" y="1765776"/>
            <a:ext cx="2466446" cy="14798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65351EE-A5D0-0246-8375-B3A89138439E}"/>
              </a:ext>
            </a:extLst>
          </p:cNvPr>
          <p:cNvSpPr txBox="1">
            <a:spLocks/>
          </p:cNvSpPr>
          <p:nvPr/>
        </p:nvSpPr>
        <p:spPr>
          <a:xfrm>
            <a:off x="386080" y="-163195"/>
            <a:ext cx="11292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Cross Cutting Concept </a:t>
            </a:r>
            <a:r>
              <a:rPr lang="en-US" dirty="0"/>
              <a:t>– </a:t>
            </a:r>
            <a:r>
              <a:rPr lang="en-US" b="1" dirty="0"/>
              <a:t>5. Cause &amp; Effect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20B0CF-C52E-8643-802C-398AE8E4B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520" y="799838"/>
            <a:ext cx="4116058" cy="2848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4ACE1B-790D-0E40-82AC-CFD13A668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0" y="1564640"/>
            <a:ext cx="2998664" cy="1882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54EA34-BE0B-B74D-895D-754E5A34E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0" y="4257040"/>
            <a:ext cx="2998664" cy="1882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ECCA7A-CBAB-6643-A3F3-2AEE06A4F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094" y="4257040"/>
            <a:ext cx="2998664" cy="1882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FDF0A3-2A9F-8B40-AA10-4D9D7AF6D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696" y="4458176"/>
            <a:ext cx="2466446" cy="147986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104F4D-B398-A54F-AE49-E1E6931E2CFC}"/>
              </a:ext>
            </a:extLst>
          </p:cNvPr>
          <p:cNvCxnSpPr>
            <a:cxnSpLocks/>
          </p:cNvCxnSpPr>
          <p:nvPr/>
        </p:nvCxnSpPr>
        <p:spPr>
          <a:xfrm flipH="1" flipV="1">
            <a:off x="4362444" y="4144943"/>
            <a:ext cx="2123843" cy="21063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72C7AF-B763-CC4C-8749-46C41B7A3114}"/>
              </a:ext>
            </a:extLst>
          </p:cNvPr>
          <p:cNvCxnSpPr>
            <a:cxnSpLocks/>
          </p:cNvCxnSpPr>
          <p:nvPr/>
        </p:nvCxnSpPr>
        <p:spPr>
          <a:xfrm flipV="1">
            <a:off x="4387947" y="4133414"/>
            <a:ext cx="2184692" cy="21063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AB6CA9-1764-6840-B918-A1F9BE7A40EC}"/>
              </a:ext>
            </a:extLst>
          </p:cNvPr>
          <p:cNvCxnSpPr>
            <a:cxnSpLocks/>
          </p:cNvCxnSpPr>
          <p:nvPr/>
        </p:nvCxnSpPr>
        <p:spPr>
          <a:xfrm flipH="1" flipV="1">
            <a:off x="10303996" y="4133414"/>
            <a:ext cx="670558" cy="7115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1EB363-BB5E-984B-8F53-8533FE216D3A}"/>
              </a:ext>
            </a:extLst>
          </p:cNvPr>
          <p:cNvCxnSpPr>
            <a:cxnSpLocks/>
          </p:cNvCxnSpPr>
          <p:nvPr/>
        </p:nvCxnSpPr>
        <p:spPr>
          <a:xfrm flipV="1">
            <a:off x="10467432" y="4133414"/>
            <a:ext cx="472192" cy="7115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0EA286C-9009-9D40-B4DF-A24097D3E958}"/>
              </a:ext>
            </a:extLst>
          </p:cNvPr>
          <p:cNvSpPr txBox="1"/>
          <p:nvPr/>
        </p:nvSpPr>
        <p:spPr>
          <a:xfrm>
            <a:off x="3702293" y="3663941"/>
            <a:ext cx="35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Variable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C1E6EE-F222-AC49-8DC5-417A92831E8A}"/>
              </a:ext>
            </a:extLst>
          </p:cNvPr>
          <p:cNvSpPr txBox="1"/>
          <p:nvPr/>
        </p:nvSpPr>
        <p:spPr>
          <a:xfrm>
            <a:off x="3779520" y="1202462"/>
            <a:ext cx="35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2083439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61E0D-0622-DB49-91C5-3A3E6925B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 its root, the bombardier beetle system described is mostly about energy produced from a chemical reaction!</a:t>
            </a:r>
          </a:p>
          <a:p>
            <a:endParaRPr lang="en-US" dirty="0"/>
          </a:p>
          <a:p>
            <a:r>
              <a:rPr lang="en-US" dirty="0"/>
              <a:t>The bombardier beetle serves as a great link between the life sciences and the physical sciences.</a:t>
            </a:r>
          </a:p>
          <a:p>
            <a:endParaRPr lang="en-US" dirty="0"/>
          </a:p>
          <a:p>
            <a:r>
              <a:rPr lang="en-US" dirty="0"/>
              <a:t>In fact, there are many lessons out there that use the same class of enzymes bombardier beetles use, peroxidases. Here is an example (if time permits):</a:t>
            </a:r>
          </a:p>
          <a:p>
            <a:r>
              <a:rPr lang="en-US" dirty="0">
                <a:hlinkClick r:id="rId3"/>
              </a:rPr>
              <a:t>Peroxidase video - rad music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1D6413-5051-0D4E-822E-77C48CC9A21F}"/>
              </a:ext>
            </a:extLst>
          </p:cNvPr>
          <p:cNvSpPr txBox="1">
            <a:spLocks/>
          </p:cNvSpPr>
          <p:nvPr/>
        </p:nvSpPr>
        <p:spPr>
          <a:xfrm>
            <a:off x="386080" y="-163195"/>
            <a:ext cx="11292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Cross Cutting Concept </a:t>
            </a:r>
            <a:r>
              <a:rPr lang="en-US" dirty="0"/>
              <a:t>– </a:t>
            </a:r>
            <a:r>
              <a:rPr lang="en-US" b="1" dirty="0"/>
              <a:t>6. Matter &amp; Energy</a:t>
            </a:r>
          </a:p>
        </p:txBody>
      </p:sp>
    </p:spTree>
    <p:extLst>
      <p:ext uri="{BB962C8B-B14F-4D97-AF65-F5344CB8AC3E}">
        <p14:creationId xmlns:p14="http://schemas.microsoft.com/office/powerpoint/2010/main" val="665367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D1092-1612-B442-8577-8C12FA94C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Everyone Uses Cross-Cutting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DF7AD-1327-AE46-96FE-1A404EBAC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Basically, we all use cross cutting concepts!</a:t>
            </a:r>
          </a:p>
          <a:p>
            <a:endParaRPr lang="en-US" dirty="0"/>
          </a:p>
          <a:p>
            <a:r>
              <a:rPr lang="en-US" dirty="0"/>
              <a:t>Scientists, teachers, engineers, students.</a:t>
            </a:r>
          </a:p>
          <a:p>
            <a:endParaRPr lang="en-US" dirty="0"/>
          </a:p>
          <a:p>
            <a:r>
              <a:rPr lang="en-US" dirty="0"/>
              <a:t>We all see patterns in the world and try to explain them.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84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40D4D-BEE6-4642-A4FD-B974EBC5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640" y="365125"/>
            <a:ext cx="3068320" cy="1325563"/>
          </a:xfrm>
        </p:spPr>
        <p:txBody>
          <a:bodyPr/>
          <a:lstStyle/>
          <a:p>
            <a:r>
              <a:rPr lang="en-US" dirty="0"/>
              <a:t>Thanks!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8EDE18-D199-D94E-8CA1-CE7D398A4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1917"/>
            <a:ext cx="9753036" cy="5486083"/>
          </a:xfrm>
        </p:spPr>
      </p:pic>
    </p:spTree>
    <p:extLst>
      <p:ext uri="{BB962C8B-B14F-4D97-AF65-F5344CB8AC3E}">
        <p14:creationId xmlns:p14="http://schemas.microsoft.com/office/powerpoint/2010/main" val="2919044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8B4D-3517-4E4E-8832-1E362500D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Guess!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801C5-C6C1-384D-AACF-445AE5AEC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Bombardier beetles emit a toxic spray at over boiling temperature!</a:t>
            </a:r>
          </a:p>
          <a:p>
            <a:endParaRPr lang="en-US" dirty="0"/>
          </a:p>
          <a:p>
            <a:r>
              <a:rPr lang="en-US" dirty="0"/>
              <a:t>How do you think they accomplish this feat without hurting themselves?</a:t>
            </a:r>
          </a:p>
        </p:txBody>
      </p:sp>
    </p:spTree>
    <p:extLst>
      <p:ext uri="{BB962C8B-B14F-4D97-AF65-F5344CB8AC3E}">
        <p14:creationId xmlns:p14="http://schemas.microsoft.com/office/powerpoint/2010/main" val="3699894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4B7CB-385D-C040-A350-653683C5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Crosscutting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FEAD2-8BD7-A045-A4B6-0DED93D3D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 and Function</a:t>
            </a:r>
          </a:p>
          <a:p>
            <a:r>
              <a:rPr lang="en-US" dirty="0"/>
              <a:t>System &amp; System Models</a:t>
            </a:r>
          </a:p>
          <a:p>
            <a:r>
              <a:rPr lang="en-US" dirty="0"/>
              <a:t>Patterns</a:t>
            </a:r>
          </a:p>
          <a:p>
            <a:r>
              <a:rPr lang="en-US" dirty="0"/>
              <a:t>Scale, Proportion, Quantity</a:t>
            </a:r>
          </a:p>
          <a:p>
            <a:r>
              <a:rPr lang="en-US" dirty="0"/>
              <a:t>Cause &amp; Effect</a:t>
            </a:r>
          </a:p>
          <a:p>
            <a:r>
              <a:rPr lang="en-US" dirty="0"/>
              <a:t>Energy &amp; Matter</a:t>
            </a:r>
          </a:p>
        </p:txBody>
      </p:sp>
    </p:spTree>
    <p:extLst>
      <p:ext uri="{BB962C8B-B14F-4D97-AF65-F5344CB8AC3E}">
        <p14:creationId xmlns:p14="http://schemas.microsoft.com/office/powerpoint/2010/main" val="2557721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0808E-4E77-FA46-BC13-9154085D4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Bombardier Video - Deep Look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9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2DC0C-EE3C-444A-9657-D63CDC393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-163195"/>
            <a:ext cx="11292840" cy="1325563"/>
          </a:xfrm>
        </p:spPr>
        <p:txBody>
          <a:bodyPr/>
          <a:lstStyle/>
          <a:p>
            <a:r>
              <a:rPr lang="en-US" sz="3600" dirty="0"/>
              <a:t>Crosscutting Concept </a:t>
            </a:r>
            <a:r>
              <a:rPr lang="en-US" dirty="0"/>
              <a:t>– </a:t>
            </a:r>
            <a:r>
              <a:rPr lang="en-US" b="1" dirty="0"/>
              <a:t>1. Structure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9808B-D37A-6F4B-968F-8C2C10408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482" y="949939"/>
            <a:ext cx="7376757" cy="57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5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XV-vV7-aypA6bEmpDrgFIngINQeJRosFIEqvGo4SHl_a0eYttLs71Tv-3KL5nrATQ2n_xhtzPC_lFl8_nPlpTpD8twXBcpFEzLuB0k7D6NGQLHhCSmZuLZDOq7QK1V8Fwd4aIa6zD4k">
            <a:extLst>
              <a:ext uri="{FF2B5EF4-FFF2-40B4-BE49-F238E27FC236}">
                <a16:creationId xmlns:a16="http://schemas.microsoft.com/office/drawing/2014/main" id="{40483E51-6646-7746-925D-3DAB1D409E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33" y="837291"/>
            <a:ext cx="8781825" cy="584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34AB4E9-7B05-544D-A180-F86C51131059}"/>
              </a:ext>
            </a:extLst>
          </p:cNvPr>
          <p:cNvSpPr txBox="1">
            <a:spLocks/>
          </p:cNvSpPr>
          <p:nvPr/>
        </p:nvSpPr>
        <p:spPr>
          <a:xfrm>
            <a:off x="386080" y="-163195"/>
            <a:ext cx="11292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Crosscutting Concept </a:t>
            </a:r>
            <a:r>
              <a:rPr lang="en-US" dirty="0"/>
              <a:t>– </a:t>
            </a:r>
            <a:r>
              <a:rPr lang="en-US" b="1" dirty="0"/>
              <a:t>1. Structure Function</a:t>
            </a:r>
          </a:p>
        </p:txBody>
      </p:sp>
    </p:spTree>
    <p:extLst>
      <p:ext uri="{BB962C8B-B14F-4D97-AF65-F5344CB8AC3E}">
        <p14:creationId xmlns:p14="http://schemas.microsoft.com/office/powerpoint/2010/main" val="160718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4B1DF7-DCAD-8B40-952A-A89347136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4508" y="894885"/>
            <a:ext cx="5474612" cy="59631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7D1018-5CBB-8C46-8B5F-CD9F5BCC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-163195"/>
            <a:ext cx="11292840" cy="1325563"/>
          </a:xfrm>
        </p:spPr>
        <p:txBody>
          <a:bodyPr/>
          <a:lstStyle/>
          <a:p>
            <a:r>
              <a:rPr lang="en-US" sz="3600" dirty="0"/>
              <a:t>Crosscutting Concept </a:t>
            </a:r>
            <a:r>
              <a:rPr lang="en-US" dirty="0"/>
              <a:t>– </a:t>
            </a:r>
            <a:r>
              <a:rPr lang="en-US" b="1" dirty="0"/>
              <a:t>2. Systems &amp; System Models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B58393-1AA9-964B-8B9A-9689580B0856}"/>
              </a:ext>
            </a:extLst>
          </p:cNvPr>
          <p:cNvSpPr txBox="1"/>
          <p:nvPr/>
        </p:nvSpPr>
        <p:spPr>
          <a:xfrm>
            <a:off x="7071360" y="1162368"/>
            <a:ext cx="375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Release valve, allow chemicals to react with enzymes!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79FA7-258F-3146-B7E4-51C637C210D4}"/>
              </a:ext>
            </a:extLst>
          </p:cNvPr>
          <p:cNvSpPr txBox="1"/>
          <p:nvPr/>
        </p:nvSpPr>
        <p:spPr>
          <a:xfrm>
            <a:off x="6929120" y="4220528"/>
            <a:ext cx="375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Pressure builds with explosive heat, closes the valve.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7CE62A-E041-AF43-B227-4B0C197D6A4E}"/>
              </a:ext>
            </a:extLst>
          </p:cNvPr>
          <p:cNvSpPr txBox="1"/>
          <p:nvPr/>
        </p:nvSpPr>
        <p:spPr>
          <a:xfrm>
            <a:off x="386080" y="3363853"/>
            <a:ext cx="1788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 cooling, the valve opens again.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9AAED0-BC5A-934E-9649-AF9103C94690}"/>
              </a:ext>
            </a:extLst>
          </p:cNvPr>
          <p:cNvSpPr txBox="1"/>
          <p:nvPr/>
        </p:nvSpPr>
        <p:spPr>
          <a:xfrm>
            <a:off x="2174240" y="2902188"/>
            <a:ext cx="178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Repeat!</a:t>
            </a:r>
          </a:p>
        </p:txBody>
      </p:sp>
    </p:spTree>
    <p:extLst>
      <p:ext uri="{BB962C8B-B14F-4D97-AF65-F5344CB8AC3E}">
        <p14:creationId xmlns:p14="http://schemas.microsoft.com/office/powerpoint/2010/main" val="19662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D26BF-AA13-DE43-9B26-EF590E3DB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D5FCC-3407-924F-827C-3F628CB1C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77144"/>
            <a:ext cx="10160000" cy="54483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DFE938-6035-9144-A0DC-ABF1BB4E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-163195"/>
            <a:ext cx="11292840" cy="1325563"/>
          </a:xfrm>
        </p:spPr>
        <p:txBody>
          <a:bodyPr/>
          <a:lstStyle/>
          <a:p>
            <a:r>
              <a:rPr lang="en-US" sz="3600" dirty="0"/>
              <a:t>Crosscutting Concept </a:t>
            </a:r>
            <a:r>
              <a:rPr lang="en-US" dirty="0"/>
              <a:t>– </a:t>
            </a:r>
            <a:r>
              <a:rPr lang="en-US" b="1" dirty="0"/>
              <a:t>3. Pattern</a:t>
            </a:r>
          </a:p>
        </p:txBody>
      </p:sp>
    </p:spTree>
    <p:extLst>
      <p:ext uri="{BB962C8B-B14F-4D97-AF65-F5344CB8AC3E}">
        <p14:creationId xmlns:p14="http://schemas.microsoft.com/office/powerpoint/2010/main" val="519481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B29016-89AA-2E40-BDD3-4145266EA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5920" y="1069550"/>
            <a:ext cx="8462401" cy="557509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0B50A2-284E-AF42-A829-9A79EF500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40" y="0"/>
            <a:ext cx="10515600" cy="1325563"/>
          </a:xfrm>
        </p:spPr>
        <p:txBody>
          <a:bodyPr/>
          <a:lstStyle/>
          <a:p>
            <a:r>
              <a:rPr lang="en-US" sz="3600" dirty="0"/>
              <a:t>Crosscutting Concept </a:t>
            </a:r>
            <a:r>
              <a:rPr lang="en-US" dirty="0"/>
              <a:t>– </a:t>
            </a:r>
            <a:r>
              <a:rPr lang="en-US" sz="3600" b="1" dirty="0"/>
              <a:t>4. Scale, Proportion, Quantity</a:t>
            </a:r>
          </a:p>
        </p:txBody>
      </p:sp>
    </p:spTree>
    <p:extLst>
      <p:ext uri="{BB962C8B-B14F-4D97-AF65-F5344CB8AC3E}">
        <p14:creationId xmlns:p14="http://schemas.microsoft.com/office/powerpoint/2010/main" val="2875359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671</Words>
  <Application>Microsoft Office PowerPoint</Application>
  <PresentationFormat>Widescreen</PresentationFormat>
  <Paragraphs>93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Explaining the Unexplainable through Crosscutting Concepts</vt:lpstr>
      <vt:lpstr>Take a Guess!</vt:lpstr>
      <vt:lpstr>Crosscutting concepts</vt:lpstr>
      <vt:lpstr>PowerPoint Presentation</vt:lpstr>
      <vt:lpstr>Crosscutting Concept – 1. Structure Function</vt:lpstr>
      <vt:lpstr>PowerPoint Presentation</vt:lpstr>
      <vt:lpstr>Crosscutting Concept – 2. Systems &amp; System Models</vt:lpstr>
      <vt:lpstr>Crosscutting Concept – 3. Pattern</vt:lpstr>
      <vt:lpstr>Crosscutting Concept – 4. Scale, Proportion, Quantity</vt:lpstr>
      <vt:lpstr>Explaining the impossible</vt:lpstr>
      <vt:lpstr>Differential Gene Expression!</vt:lpstr>
      <vt:lpstr>PowerPoint Presentation</vt:lpstr>
      <vt:lpstr>PowerPoint Presentation</vt:lpstr>
      <vt:lpstr>Evidence through Experiments – Validation!</vt:lpstr>
      <vt:lpstr>PowerPoint Presentation</vt:lpstr>
      <vt:lpstr>PowerPoint Presentation</vt:lpstr>
      <vt:lpstr>PowerPoint Presentation</vt:lpstr>
      <vt:lpstr>Everyone Uses Cross-Cutting Concepts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Explaining the Unexplainable</dc:title>
  <dc:creator>Sean Perez</dc:creator>
  <cp:lastModifiedBy>Betsy Mitchell</cp:lastModifiedBy>
  <cp:revision>13</cp:revision>
  <dcterms:created xsi:type="dcterms:W3CDTF">2018-06-19T06:41:03Z</dcterms:created>
  <dcterms:modified xsi:type="dcterms:W3CDTF">2018-08-26T21:25:17Z</dcterms:modified>
</cp:coreProperties>
</file>