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8d10c80584_0_3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8d10c80584_0_31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g8d10c80584_0_31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8d10c80584_0_29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8d10c80584_0_29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g8d10c80584_0_29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8d10c80584_0_12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g8d10c80584_0_12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8d10c80584_0_30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8d10c80584_0_30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g8d10c80584_0_30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8d10c80584_0_27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g8d10c80584_0_27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967f8f1934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967f8f1934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g967f8f1934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967f8f1934_0_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g967f8f1934_0_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20" Type="http://schemas.openxmlformats.org/officeDocument/2006/relationships/hyperlink" Target="https://dataspire.org/graph-type-matrix-resources" TargetMode="External"/><Relationship Id="rId11" Type="http://schemas.openxmlformats.org/officeDocument/2006/relationships/image" Target="../media/image5.png"/><Relationship Id="rId10" Type="http://schemas.openxmlformats.org/officeDocument/2006/relationships/image" Target="../media/image10.png"/><Relationship Id="rId13" Type="http://schemas.openxmlformats.org/officeDocument/2006/relationships/image" Target="../media/image11.png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png"/><Relationship Id="rId4" Type="http://schemas.openxmlformats.org/officeDocument/2006/relationships/image" Target="../media/image12.png"/><Relationship Id="rId9" Type="http://schemas.openxmlformats.org/officeDocument/2006/relationships/image" Target="../media/image4.png"/><Relationship Id="rId15" Type="http://schemas.openxmlformats.org/officeDocument/2006/relationships/image" Target="../media/image8.png"/><Relationship Id="rId14" Type="http://schemas.openxmlformats.org/officeDocument/2006/relationships/image" Target="../media/image3.png"/><Relationship Id="rId17" Type="http://schemas.openxmlformats.org/officeDocument/2006/relationships/image" Target="../media/image13.png"/><Relationship Id="rId16" Type="http://schemas.openxmlformats.org/officeDocument/2006/relationships/image" Target="../media/image14.png"/><Relationship Id="rId5" Type="http://schemas.openxmlformats.org/officeDocument/2006/relationships/image" Target="../media/image15.png"/><Relationship Id="rId19" Type="http://schemas.openxmlformats.org/officeDocument/2006/relationships/image" Target="../media/image17.png"/><Relationship Id="rId6" Type="http://schemas.openxmlformats.org/officeDocument/2006/relationships/image" Target="../media/image6.png"/><Relationship Id="rId18" Type="http://schemas.openxmlformats.org/officeDocument/2006/relationships/image" Target="../media/image16.png"/><Relationship Id="rId7" Type="http://schemas.openxmlformats.org/officeDocument/2006/relationships/image" Target="../media/image7.png"/><Relationship Id="rId8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
<Relationships xmlns="http://schemas.openxmlformats.org/package/2006/relationships"><Relationship Id="rId20" Type="http://schemas.openxmlformats.org/officeDocument/2006/relationships/hyperlink" Target="about:blank" TargetMode="External"/><Relationship Id="rId11" Type="http://schemas.openxmlformats.org/officeDocument/2006/relationships/image" Target="../media/image5.png"/><Relationship Id="rId10" Type="http://schemas.openxmlformats.org/officeDocument/2006/relationships/image" Target="../media/image10.png"/><Relationship Id="rId13" Type="http://schemas.openxmlformats.org/officeDocument/2006/relationships/image" Target="../media/image11.png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Relationship Id="rId4" Type="http://schemas.openxmlformats.org/officeDocument/2006/relationships/image" Target="../media/image12.png"/><Relationship Id="rId9" Type="http://schemas.openxmlformats.org/officeDocument/2006/relationships/image" Target="../media/image4.png"/><Relationship Id="rId15" Type="http://schemas.openxmlformats.org/officeDocument/2006/relationships/image" Target="../media/image8.png"/><Relationship Id="rId14" Type="http://schemas.openxmlformats.org/officeDocument/2006/relationships/image" Target="../media/image3.png"/><Relationship Id="rId17" Type="http://schemas.openxmlformats.org/officeDocument/2006/relationships/image" Target="../media/image13.png"/><Relationship Id="rId16" Type="http://schemas.openxmlformats.org/officeDocument/2006/relationships/image" Target="../media/image14.png"/><Relationship Id="rId5" Type="http://schemas.openxmlformats.org/officeDocument/2006/relationships/image" Target="../media/image15.png"/><Relationship Id="rId19" Type="http://schemas.openxmlformats.org/officeDocument/2006/relationships/image" Target="../media/image17.png"/><Relationship Id="rId6" Type="http://schemas.openxmlformats.org/officeDocument/2006/relationships/image" Target="../media/image6.png"/><Relationship Id="rId18" Type="http://schemas.openxmlformats.org/officeDocument/2006/relationships/image" Target="../media/image16.png"/><Relationship Id="rId7" Type="http://schemas.openxmlformats.org/officeDocument/2006/relationships/image" Target="../media/image7.png"/><Relationship Id="rId8" Type="http://schemas.openxmlformats.org/officeDocument/2006/relationships/image" Target="../media/image2.png"/></Relationships>
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20" Type="http://schemas.openxmlformats.org/officeDocument/2006/relationships/hyperlink" Target="https://dataspire.org/graph-type-matrix-resources" TargetMode="External"/><Relationship Id="rId11" Type="http://schemas.openxmlformats.org/officeDocument/2006/relationships/image" Target="../media/image5.png"/><Relationship Id="rId10" Type="http://schemas.openxmlformats.org/officeDocument/2006/relationships/image" Target="../media/image10.png"/><Relationship Id="rId13" Type="http://schemas.openxmlformats.org/officeDocument/2006/relationships/image" Target="../media/image11.png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Relationship Id="rId4" Type="http://schemas.openxmlformats.org/officeDocument/2006/relationships/image" Target="../media/image12.png"/><Relationship Id="rId9" Type="http://schemas.openxmlformats.org/officeDocument/2006/relationships/image" Target="../media/image4.png"/><Relationship Id="rId15" Type="http://schemas.openxmlformats.org/officeDocument/2006/relationships/image" Target="../media/image8.png"/><Relationship Id="rId14" Type="http://schemas.openxmlformats.org/officeDocument/2006/relationships/image" Target="../media/image3.png"/><Relationship Id="rId17" Type="http://schemas.openxmlformats.org/officeDocument/2006/relationships/image" Target="../media/image13.png"/><Relationship Id="rId16" Type="http://schemas.openxmlformats.org/officeDocument/2006/relationships/image" Target="../media/image14.png"/><Relationship Id="rId5" Type="http://schemas.openxmlformats.org/officeDocument/2006/relationships/image" Target="../media/image15.png"/><Relationship Id="rId19" Type="http://schemas.openxmlformats.org/officeDocument/2006/relationships/image" Target="../media/image17.png"/><Relationship Id="rId6" Type="http://schemas.openxmlformats.org/officeDocument/2006/relationships/image" Target="../media/image6.png"/><Relationship Id="rId18" Type="http://schemas.openxmlformats.org/officeDocument/2006/relationships/image" Target="../media/image16.png"/><Relationship Id="rId7" Type="http://schemas.openxmlformats.org/officeDocument/2006/relationships/image" Target="../media/image7.png"/><Relationship Id="rId8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20" Type="http://schemas.openxmlformats.org/officeDocument/2006/relationships/hyperlink" Target="https://dataspire.org/graph-type-matrix-resources" TargetMode="External"/><Relationship Id="rId11" Type="http://schemas.openxmlformats.org/officeDocument/2006/relationships/image" Target="../media/image5.png"/><Relationship Id="rId10" Type="http://schemas.openxmlformats.org/officeDocument/2006/relationships/image" Target="../media/image10.png"/><Relationship Id="rId13" Type="http://schemas.openxmlformats.org/officeDocument/2006/relationships/image" Target="../media/image11.png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Relationship Id="rId4" Type="http://schemas.openxmlformats.org/officeDocument/2006/relationships/image" Target="../media/image12.png"/><Relationship Id="rId9" Type="http://schemas.openxmlformats.org/officeDocument/2006/relationships/image" Target="../media/image4.png"/><Relationship Id="rId15" Type="http://schemas.openxmlformats.org/officeDocument/2006/relationships/image" Target="../media/image8.png"/><Relationship Id="rId14" Type="http://schemas.openxmlformats.org/officeDocument/2006/relationships/image" Target="../media/image3.png"/><Relationship Id="rId17" Type="http://schemas.openxmlformats.org/officeDocument/2006/relationships/image" Target="../media/image13.png"/><Relationship Id="rId16" Type="http://schemas.openxmlformats.org/officeDocument/2006/relationships/image" Target="../media/image14.png"/><Relationship Id="rId5" Type="http://schemas.openxmlformats.org/officeDocument/2006/relationships/image" Target="../media/image15.png"/><Relationship Id="rId19" Type="http://schemas.openxmlformats.org/officeDocument/2006/relationships/image" Target="../media/image17.png"/><Relationship Id="rId6" Type="http://schemas.openxmlformats.org/officeDocument/2006/relationships/image" Target="../media/image6.png"/><Relationship Id="rId18" Type="http://schemas.openxmlformats.org/officeDocument/2006/relationships/image" Target="../media/image16.png"/><Relationship Id="rId7" Type="http://schemas.openxmlformats.org/officeDocument/2006/relationships/image" Target="../media/image7.png"/><Relationship Id="rId8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/>
          <p:nvPr>
            <p:ph type="title"/>
          </p:nvPr>
        </p:nvSpPr>
        <p:spPr>
          <a:xfrm>
            <a:off x="838200" y="18256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0"/>
              <a:t>BREAKOUT ROOM 1</a:t>
            </a:r>
            <a:endParaRPr sz="8500"/>
          </a:p>
        </p:txBody>
      </p:sp>
      <p:cxnSp>
        <p:nvCxnSpPr>
          <p:cNvPr id="90" name="Google Shape;90;p13"/>
          <p:cNvCxnSpPr/>
          <p:nvPr/>
        </p:nvCxnSpPr>
        <p:spPr>
          <a:xfrm>
            <a:off x="6126250" y="3437500"/>
            <a:ext cx="34200" cy="2739900"/>
          </a:xfrm>
          <a:prstGeom prst="straightConnector1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1" name="Google Shape;91;p13"/>
          <p:cNvSpPr txBox="1"/>
          <p:nvPr/>
        </p:nvSpPr>
        <p:spPr>
          <a:xfrm>
            <a:off x="1401275" y="3151325"/>
            <a:ext cx="3284400" cy="27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7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Place the various graph types inside the graph choice chart: Comparison, Distribution or Composition</a:t>
            </a:r>
            <a:endParaRPr b="1" sz="27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59382" y="2413471"/>
            <a:ext cx="9631221" cy="4382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393871" y="3259385"/>
            <a:ext cx="893054" cy="10915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17619" y="5387800"/>
            <a:ext cx="856777" cy="10915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014720" y="68301"/>
            <a:ext cx="869882" cy="1155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370496" y="5658968"/>
            <a:ext cx="939800" cy="118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184293" y="123108"/>
            <a:ext cx="893054" cy="11102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4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5474184" y="5728980"/>
            <a:ext cx="908743" cy="1117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4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8041156" y="1319939"/>
            <a:ext cx="817018" cy="1073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4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7791272" y="4450603"/>
            <a:ext cx="843541" cy="11086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4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1105691" y="3607214"/>
            <a:ext cx="817018" cy="1073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4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35626" y="1434467"/>
            <a:ext cx="820736" cy="10552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4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7973719" y="3226285"/>
            <a:ext cx="908729" cy="11576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4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102166" y="3993861"/>
            <a:ext cx="887649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4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6903628" y="3198641"/>
            <a:ext cx="887649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4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6653726" y="4453021"/>
            <a:ext cx="932114" cy="11038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4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2293879" y="110664"/>
            <a:ext cx="958573" cy="1135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4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2344372" y="1382528"/>
            <a:ext cx="902900" cy="11591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4"/>
          <p:cNvPicPr preferRelativeResize="0"/>
          <p:nvPr/>
        </p:nvPicPr>
        <p:blipFill rotWithShape="1">
          <a:blip r:embed="rId16">
            <a:alphaModFix/>
          </a:blip>
          <a:srcRect b="0" l="0" r="0" t="0"/>
          <a:stretch/>
        </p:blipFill>
        <p:spPr>
          <a:xfrm>
            <a:off x="4609447" y="4446475"/>
            <a:ext cx="864720" cy="11169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4"/>
          <p:cNvPicPr preferRelativeResize="0"/>
          <p:nvPr/>
        </p:nvPicPr>
        <p:blipFill rotWithShape="1">
          <a:blip r:embed="rId17">
            <a:alphaModFix/>
          </a:blip>
          <a:srcRect b="0" l="0" r="0" t="0"/>
          <a:stretch/>
        </p:blipFill>
        <p:spPr>
          <a:xfrm>
            <a:off x="5647909" y="4437362"/>
            <a:ext cx="920071" cy="1135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4"/>
          <p:cNvPicPr preferRelativeResize="0"/>
          <p:nvPr/>
        </p:nvPicPr>
        <p:blipFill rotWithShape="1">
          <a:blip r:embed="rId18">
            <a:alphaModFix/>
          </a:blip>
          <a:srcRect b="0" l="0" r="0" t="0"/>
          <a:stretch/>
        </p:blipFill>
        <p:spPr>
          <a:xfrm>
            <a:off x="11241497" y="4760197"/>
            <a:ext cx="930760" cy="11097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4"/>
          <p:cNvPicPr preferRelativeResize="0"/>
          <p:nvPr/>
        </p:nvPicPr>
        <p:blipFill rotWithShape="1">
          <a:blip r:embed="rId19">
            <a:alphaModFix/>
          </a:blip>
          <a:srcRect b="0" l="0" r="0" t="0"/>
          <a:stretch/>
        </p:blipFill>
        <p:spPr>
          <a:xfrm>
            <a:off x="5828803" y="3259366"/>
            <a:ext cx="892381" cy="1021541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4"/>
          <p:cNvSpPr txBox="1"/>
          <p:nvPr/>
        </p:nvSpPr>
        <p:spPr>
          <a:xfrm>
            <a:off x="3767813" y="490044"/>
            <a:ext cx="3916908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Place these </a:t>
            </a:r>
            <a:r>
              <a:rPr b="1" lang="en-US" sz="2800"/>
              <a:t>various</a:t>
            </a: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graph types in the chart below</a:t>
            </a:r>
            <a:endParaRPr/>
          </a:p>
        </p:txBody>
      </p:sp>
      <p:sp>
        <p:nvSpPr>
          <p:cNvPr id="118" name="Google Shape;118;p14"/>
          <p:cNvSpPr txBox="1"/>
          <p:nvPr/>
        </p:nvSpPr>
        <p:spPr>
          <a:xfrm>
            <a:off x="7791275" y="6543800"/>
            <a:ext cx="4512000" cy="3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adapted from </a:t>
            </a:r>
            <a:r>
              <a:rPr lang="en-US" sz="1100">
                <a:solidFill>
                  <a:srgbClr val="222222"/>
                </a:solidFill>
                <a:highlight>
                  <a:srgbClr val="FFFFFF"/>
                </a:highlight>
              </a:rPr>
              <a:t>(</a:t>
            </a:r>
            <a:r>
              <a:rPr lang="en-US" sz="1100" u="sng">
                <a:solidFill>
                  <a:srgbClr val="1155CC"/>
                </a:solidFill>
                <a:hlinkClick r:id="rId2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https://dataspire.org/graph-type-matrix-resources</a:t>
            </a:r>
            <a:r>
              <a:rPr lang="en-US" sz="1100">
                <a:solidFill>
                  <a:srgbClr val="222222"/>
                </a:solidFill>
                <a:highlight>
                  <a:srgbClr val="FFFFFF"/>
                </a:highlight>
              </a:rPr>
              <a:t>)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5"/>
          <p:cNvSpPr txBox="1"/>
          <p:nvPr>
            <p:ph type="title"/>
          </p:nvPr>
        </p:nvSpPr>
        <p:spPr>
          <a:xfrm>
            <a:off x="838200" y="18256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0"/>
              <a:t>BREAKOUT ROOM 2</a:t>
            </a:r>
            <a:endParaRPr sz="8500"/>
          </a:p>
        </p:txBody>
      </p:sp>
      <p:cxnSp>
        <p:nvCxnSpPr>
          <p:cNvPr id="125" name="Google Shape;125;p15"/>
          <p:cNvCxnSpPr/>
          <p:nvPr/>
        </p:nvCxnSpPr>
        <p:spPr>
          <a:xfrm>
            <a:off x="6126250" y="3437500"/>
            <a:ext cx="34200" cy="2739900"/>
          </a:xfrm>
          <a:prstGeom prst="straightConnector1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26" name="Google Shape;126;p15"/>
          <p:cNvSpPr txBox="1"/>
          <p:nvPr/>
        </p:nvSpPr>
        <p:spPr>
          <a:xfrm>
            <a:off x="1401275" y="3151325"/>
            <a:ext cx="3284400" cy="27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7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Place the various graph types inside the graph choice chart: Comparison, Distribution or Composition</a:t>
            </a:r>
            <a:endParaRPr b="1" sz="27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Google Shape;131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03482" y="2489696"/>
            <a:ext cx="9631221" cy="4382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9296" y="1605335"/>
            <a:ext cx="893054" cy="10915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1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983294" y="218900"/>
            <a:ext cx="856777" cy="10915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1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566295" y="1298251"/>
            <a:ext cx="869882" cy="1155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294846" y="1285543"/>
            <a:ext cx="939800" cy="118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16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1139430" y="4115658"/>
            <a:ext cx="893054" cy="11102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16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217497" y="2969955"/>
            <a:ext cx="908743" cy="1117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16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7790781" y="1446827"/>
            <a:ext cx="817018" cy="1073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16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268297" y="5613153"/>
            <a:ext cx="843541" cy="11086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16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281104" y="188714"/>
            <a:ext cx="817018" cy="1073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16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235451" y="4322692"/>
            <a:ext cx="820736" cy="10552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16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9993144" y="162435"/>
            <a:ext cx="908729" cy="11576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16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8976628" y="1377623"/>
            <a:ext cx="887649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16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7755453" y="169778"/>
            <a:ext cx="887649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16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9981451" y="1353008"/>
            <a:ext cx="932114" cy="11038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16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4" y="197076"/>
            <a:ext cx="958573" cy="1135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16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2420647" y="103378"/>
            <a:ext cx="902900" cy="11591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16"/>
          <p:cNvPicPr preferRelativeResize="0"/>
          <p:nvPr/>
        </p:nvPicPr>
        <p:blipFill rotWithShape="1">
          <a:blip r:embed="rId16">
            <a:alphaModFix/>
          </a:blip>
          <a:srcRect b="0" l="0" r="0" t="0"/>
          <a:stretch/>
        </p:blipFill>
        <p:spPr>
          <a:xfrm>
            <a:off x="11165122" y="1605313"/>
            <a:ext cx="864720" cy="11169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16"/>
          <p:cNvPicPr preferRelativeResize="0"/>
          <p:nvPr/>
        </p:nvPicPr>
        <p:blipFill rotWithShape="1">
          <a:blip r:embed="rId17">
            <a:alphaModFix/>
          </a:blip>
          <a:srcRect b="0" l="0" r="0" t="0"/>
          <a:stretch/>
        </p:blipFill>
        <p:spPr>
          <a:xfrm>
            <a:off x="11138722" y="178675"/>
            <a:ext cx="920071" cy="1135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16"/>
          <p:cNvPicPr preferRelativeResize="0"/>
          <p:nvPr/>
        </p:nvPicPr>
        <p:blipFill rotWithShape="1">
          <a:blip r:embed="rId18">
            <a:alphaModFix/>
          </a:blip>
          <a:srcRect b="0" l="0" r="0" t="0"/>
          <a:stretch/>
        </p:blipFill>
        <p:spPr>
          <a:xfrm>
            <a:off x="11133372" y="5449272"/>
            <a:ext cx="930760" cy="11097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16"/>
          <p:cNvPicPr preferRelativeResize="0"/>
          <p:nvPr/>
        </p:nvPicPr>
        <p:blipFill rotWithShape="1">
          <a:blip r:embed="rId19">
            <a:alphaModFix/>
          </a:blip>
          <a:srcRect b="0" l="0" r="0" t="0"/>
          <a:stretch/>
        </p:blipFill>
        <p:spPr>
          <a:xfrm>
            <a:off x="11139778" y="2870779"/>
            <a:ext cx="892381" cy="1021541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6"/>
          <p:cNvSpPr txBox="1"/>
          <p:nvPr/>
        </p:nvSpPr>
        <p:spPr>
          <a:xfrm>
            <a:off x="3767813" y="490044"/>
            <a:ext cx="3916800" cy="13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Place these </a:t>
            </a:r>
            <a:r>
              <a:rPr b="1" lang="en-US" sz="2800"/>
              <a:t>various</a:t>
            </a: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graph types in the chart below</a:t>
            </a:r>
            <a:endParaRPr/>
          </a:p>
        </p:txBody>
      </p:sp>
      <p:sp>
        <p:nvSpPr>
          <p:cNvPr id="153" name="Google Shape;153;p16"/>
          <p:cNvSpPr txBox="1"/>
          <p:nvPr/>
        </p:nvSpPr>
        <p:spPr>
          <a:xfrm>
            <a:off x="7791275" y="6543800"/>
            <a:ext cx="4512000" cy="3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adapted from </a:t>
            </a:r>
            <a:r>
              <a:rPr lang="en-US" sz="1100">
                <a:solidFill>
                  <a:srgbClr val="222222"/>
                </a:solidFill>
                <a:highlight>
                  <a:srgbClr val="FFFFFF"/>
                </a:highlight>
              </a:rPr>
              <a:t>(</a:t>
            </a:r>
            <a:r>
              <a:rPr lang="en-US" sz="1100" u="sng">
                <a:solidFill>
                  <a:srgbClr val="1155CC"/>
                </a:solidFill>
                <a:hlinkClick r:id="rId2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https://dataspire.org/graph-type-matrix-resources</a:t>
            </a:r>
            <a:r>
              <a:rPr lang="en-US" sz="1100">
                <a:solidFill>
                  <a:srgbClr val="222222"/>
                </a:solidFill>
                <a:highlight>
                  <a:srgbClr val="FFFFFF"/>
                </a:highlight>
              </a:rPr>
              <a:t>)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7"/>
          <p:cNvSpPr txBox="1"/>
          <p:nvPr>
            <p:ph type="title"/>
          </p:nvPr>
        </p:nvSpPr>
        <p:spPr>
          <a:xfrm>
            <a:off x="838200" y="18256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0"/>
              <a:t>BREAKOUT ROOM 3</a:t>
            </a:r>
            <a:endParaRPr sz="8500"/>
          </a:p>
        </p:txBody>
      </p:sp>
      <p:cxnSp>
        <p:nvCxnSpPr>
          <p:cNvPr id="160" name="Google Shape;160;p17"/>
          <p:cNvCxnSpPr/>
          <p:nvPr/>
        </p:nvCxnSpPr>
        <p:spPr>
          <a:xfrm>
            <a:off x="6126250" y="3437500"/>
            <a:ext cx="34200" cy="2739900"/>
          </a:xfrm>
          <a:prstGeom prst="straightConnector1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61" name="Google Shape;161;p17"/>
          <p:cNvSpPr txBox="1"/>
          <p:nvPr/>
        </p:nvSpPr>
        <p:spPr>
          <a:xfrm>
            <a:off x="1401275" y="3151325"/>
            <a:ext cx="3284400" cy="27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7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Place the various graph types inside the graph choice chart: Comparison, Distribution or Composition</a:t>
            </a:r>
            <a:endParaRPr b="1" sz="27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03482" y="2489696"/>
            <a:ext cx="9631221" cy="4382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0696" y="2489710"/>
            <a:ext cx="893054" cy="10915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1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163269" y="1467062"/>
            <a:ext cx="856777" cy="10915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1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128908" y="208251"/>
            <a:ext cx="869882" cy="1155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67321" y="3742593"/>
            <a:ext cx="939800" cy="118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18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1178530" y="230958"/>
            <a:ext cx="893054" cy="11102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18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282859" y="1341255"/>
            <a:ext cx="908743" cy="1117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18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1133356" y="4265614"/>
            <a:ext cx="817018" cy="1073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18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2535422" y="1345691"/>
            <a:ext cx="843541" cy="11086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18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0260854" y="1475914"/>
            <a:ext cx="817018" cy="1073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18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2543164" y="255117"/>
            <a:ext cx="820736" cy="10552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18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11133381" y="2850160"/>
            <a:ext cx="908729" cy="11576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18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9196616" y="1441323"/>
            <a:ext cx="887649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18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11098041" y="5516753"/>
            <a:ext cx="887649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18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1207113" y="206508"/>
            <a:ext cx="932114" cy="11038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18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10123804" y="218526"/>
            <a:ext cx="958573" cy="1135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18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11136284" y="1433253"/>
            <a:ext cx="902900" cy="11591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18"/>
          <p:cNvPicPr preferRelativeResize="0"/>
          <p:nvPr/>
        </p:nvPicPr>
        <p:blipFill rotWithShape="1">
          <a:blip r:embed="rId16">
            <a:alphaModFix/>
          </a:blip>
          <a:srcRect b="0" l="0" r="0" t="0"/>
          <a:stretch/>
        </p:blipFill>
        <p:spPr>
          <a:xfrm>
            <a:off x="267334" y="5085063"/>
            <a:ext cx="864720" cy="11169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18"/>
          <p:cNvPicPr preferRelativeResize="0"/>
          <p:nvPr/>
        </p:nvPicPr>
        <p:blipFill rotWithShape="1">
          <a:blip r:embed="rId17">
            <a:alphaModFix/>
          </a:blip>
          <a:srcRect b="0" l="0" r="0" t="0"/>
          <a:stretch/>
        </p:blipFill>
        <p:spPr>
          <a:xfrm>
            <a:off x="1403472" y="1332437"/>
            <a:ext cx="920071" cy="1135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18"/>
          <p:cNvPicPr preferRelativeResize="0"/>
          <p:nvPr/>
        </p:nvPicPr>
        <p:blipFill rotWithShape="1">
          <a:blip r:embed="rId18">
            <a:alphaModFix/>
          </a:blip>
          <a:srcRect b="0" l="0" r="0" t="0"/>
          <a:stretch/>
        </p:blipFill>
        <p:spPr>
          <a:xfrm>
            <a:off x="271847" y="200584"/>
            <a:ext cx="930760" cy="11097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18"/>
          <p:cNvPicPr preferRelativeResize="0"/>
          <p:nvPr/>
        </p:nvPicPr>
        <p:blipFill rotWithShape="1">
          <a:blip r:embed="rId19">
            <a:alphaModFix/>
          </a:blip>
          <a:srcRect b="0" l="0" r="0" t="0"/>
          <a:stretch/>
        </p:blipFill>
        <p:spPr>
          <a:xfrm>
            <a:off x="8073466" y="275329"/>
            <a:ext cx="892381" cy="1021541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18"/>
          <p:cNvSpPr txBox="1"/>
          <p:nvPr/>
        </p:nvSpPr>
        <p:spPr>
          <a:xfrm>
            <a:off x="3767813" y="490044"/>
            <a:ext cx="3916800" cy="13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Place these </a:t>
            </a:r>
            <a:r>
              <a:rPr b="1" lang="en-US" sz="2800"/>
              <a:t>various</a:t>
            </a: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graph types in the chart below</a:t>
            </a:r>
            <a:endParaRPr/>
          </a:p>
        </p:txBody>
      </p:sp>
      <p:sp>
        <p:nvSpPr>
          <p:cNvPr id="188" name="Google Shape;188;p18"/>
          <p:cNvSpPr txBox="1"/>
          <p:nvPr/>
        </p:nvSpPr>
        <p:spPr>
          <a:xfrm>
            <a:off x="7791275" y="6543800"/>
            <a:ext cx="4512000" cy="3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adapted from </a:t>
            </a:r>
            <a:r>
              <a:rPr lang="en-US" sz="1100">
                <a:solidFill>
                  <a:srgbClr val="222222"/>
                </a:solidFill>
                <a:highlight>
                  <a:srgbClr val="FFFFFF"/>
                </a:highlight>
              </a:rPr>
              <a:t>(</a:t>
            </a:r>
            <a:r>
              <a:rPr lang="en-US" sz="1100" u="sng">
                <a:solidFill>
                  <a:srgbClr val="1155CC"/>
                </a:solidFill>
                <a:hlinkClick r:id="rId2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https://dataspire.org/graph-type-matrix-resources</a:t>
            </a:r>
            <a:r>
              <a:rPr lang="en-US" sz="1100">
                <a:solidFill>
                  <a:srgbClr val="222222"/>
                </a:solidFill>
                <a:highlight>
                  <a:srgbClr val="FFFFFF"/>
                </a:highlight>
              </a:rPr>
              <a:t>)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9"/>
          <p:cNvSpPr txBox="1"/>
          <p:nvPr>
            <p:ph type="title"/>
          </p:nvPr>
        </p:nvSpPr>
        <p:spPr>
          <a:xfrm>
            <a:off x="838200" y="18256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500"/>
              <a:t>BREAKOUT ROOM 4</a:t>
            </a:r>
            <a:endParaRPr sz="8500"/>
          </a:p>
        </p:txBody>
      </p:sp>
      <p:cxnSp>
        <p:nvCxnSpPr>
          <p:cNvPr id="195" name="Google Shape;195;p19"/>
          <p:cNvCxnSpPr/>
          <p:nvPr/>
        </p:nvCxnSpPr>
        <p:spPr>
          <a:xfrm>
            <a:off x="6126250" y="3437500"/>
            <a:ext cx="34200" cy="2739900"/>
          </a:xfrm>
          <a:prstGeom prst="straightConnector1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96" name="Google Shape;196;p19"/>
          <p:cNvSpPr txBox="1"/>
          <p:nvPr/>
        </p:nvSpPr>
        <p:spPr>
          <a:xfrm>
            <a:off x="1401275" y="3151325"/>
            <a:ext cx="3284400" cy="27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7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Place the various graph types inside the graph choice chart: Comparison, Distribution or Composition</a:t>
            </a:r>
            <a:endParaRPr b="1" sz="27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Google Shape;201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03482" y="2489696"/>
            <a:ext cx="9631221" cy="4382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07546" y="159560"/>
            <a:ext cx="893054" cy="109151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2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083269" y="1331137"/>
            <a:ext cx="856777" cy="109151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2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62158" y="1579026"/>
            <a:ext cx="869882" cy="1155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27196" y="4268168"/>
            <a:ext cx="939800" cy="118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2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1152218" y="2826408"/>
            <a:ext cx="893054" cy="111028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2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0005834" y="146555"/>
            <a:ext cx="908743" cy="1117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20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7790781" y="1434127"/>
            <a:ext cx="817018" cy="1073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20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75309" y="5615716"/>
            <a:ext cx="843541" cy="110865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20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2556729" y="1434127"/>
            <a:ext cx="817018" cy="1073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20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384026" y="1342767"/>
            <a:ext cx="820736" cy="105523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20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7866769" y="178685"/>
            <a:ext cx="908729" cy="11576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20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11119903" y="4121498"/>
            <a:ext cx="887649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20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8948291" y="170828"/>
            <a:ext cx="887649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20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8926063" y="1419108"/>
            <a:ext cx="932114" cy="11038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20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11084454" y="178676"/>
            <a:ext cx="958573" cy="1135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20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2405672" y="256853"/>
            <a:ext cx="902900" cy="115912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p20"/>
          <p:cNvPicPr preferRelativeResize="0"/>
          <p:nvPr/>
        </p:nvPicPr>
        <p:blipFill rotWithShape="1">
          <a:blip r:embed="rId16">
            <a:alphaModFix/>
          </a:blip>
          <a:srcRect b="0" l="0" r="0" t="0"/>
          <a:stretch/>
        </p:blipFill>
        <p:spPr>
          <a:xfrm>
            <a:off x="11165122" y="1605313"/>
            <a:ext cx="864720" cy="11169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p20"/>
          <p:cNvPicPr preferRelativeResize="0"/>
          <p:nvPr/>
        </p:nvPicPr>
        <p:blipFill rotWithShape="1">
          <a:blip r:embed="rId17">
            <a:alphaModFix/>
          </a:blip>
          <a:srcRect b="0" l="0" r="0" t="0"/>
          <a:stretch/>
        </p:blipFill>
        <p:spPr>
          <a:xfrm>
            <a:off x="137059" y="2966562"/>
            <a:ext cx="920071" cy="1135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20"/>
          <p:cNvPicPr preferRelativeResize="0"/>
          <p:nvPr/>
        </p:nvPicPr>
        <p:blipFill rotWithShape="1">
          <a:blip r:embed="rId18">
            <a:alphaModFix/>
          </a:blip>
          <a:srcRect b="0" l="0" r="0" t="0"/>
          <a:stretch/>
        </p:blipFill>
        <p:spPr>
          <a:xfrm>
            <a:off x="11133372" y="5449272"/>
            <a:ext cx="930760" cy="11097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p20"/>
          <p:cNvPicPr preferRelativeResize="0"/>
          <p:nvPr/>
        </p:nvPicPr>
        <p:blipFill rotWithShape="1">
          <a:blip r:embed="rId19">
            <a:alphaModFix/>
          </a:blip>
          <a:srcRect b="0" l="0" r="0" t="0"/>
          <a:stretch/>
        </p:blipFill>
        <p:spPr>
          <a:xfrm>
            <a:off x="290716" y="325654"/>
            <a:ext cx="892381" cy="1021541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Google Shape;222;p20"/>
          <p:cNvSpPr txBox="1"/>
          <p:nvPr/>
        </p:nvSpPr>
        <p:spPr>
          <a:xfrm>
            <a:off x="3767813" y="490044"/>
            <a:ext cx="3916800" cy="13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Place these </a:t>
            </a:r>
            <a:r>
              <a:rPr b="1" lang="en-US" sz="2800"/>
              <a:t>various</a:t>
            </a: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graph types in the chart below</a:t>
            </a:r>
            <a:endParaRPr/>
          </a:p>
        </p:txBody>
      </p:sp>
      <p:sp>
        <p:nvSpPr>
          <p:cNvPr id="223" name="Google Shape;223;p20"/>
          <p:cNvSpPr txBox="1"/>
          <p:nvPr/>
        </p:nvSpPr>
        <p:spPr>
          <a:xfrm>
            <a:off x="7791275" y="6543800"/>
            <a:ext cx="4512000" cy="3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adapted from </a:t>
            </a:r>
            <a:r>
              <a:rPr lang="en-US" sz="1100">
                <a:solidFill>
                  <a:srgbClr val="222222"/>
                </a:solidFill>
                <a:highlight>
                  <a:srgbClr val="FFFFFF"/>
                </a:highlight>
              </a:rPr>
              <a:t>(</a:t>
            </a:r>
            <a:r>
              <a:rPr lang="en-US" sz="1100" u="sng">
                <a:solidFill>
                  <a:srgbClr val="1155CC"/>
                </a:solidFill>
                <a:hlinkClick r:id="rId2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https://dataspire.org/graph-type-matrix-resources</a:t>
            </a:r>
            <a:r>
              <a:rPr lang="en-US" sz="1100">
                <a:solidFill>
                  <a:srgbClr val="222222"/>
                </a:solidFill>
                <a:highlight>
                  <a:srgbClr val="FFFFFF"/>
                </a:highlight>
              </a:rPr>
              <a:t>)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