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6858000" cx="12192000"/>
  <p:notesSz cx="6858000" cy="9144000"/>
  <p:embeddedFontLst>
    <p:embeddedFont>
      <p:font typeface="La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Lato-regular.fnt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Lato-italic.fntdata"/><Relationship Id="rId6" Type="http://schemas.openxmlformats.org/officeDocument/2006/relationships/slide" Target="slides/slide2.xml"/><Relationship Id="rId18" Type="http://schemas.openxmlformats.org/officeDocument/2006/relationships/font" Target="fonts/Lato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8d10c80584_0_3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8d10c80584_0_31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g8d10c80584_0_31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967fa04cc6_1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967fa04cc6_1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g967fa04cc6_1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967fa04cc6_1_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3" name="Google Shape;173;g967fa04cc6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967fa04cc6_1_2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2" name="Google Shape;182;g967fa04cc6_1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8eb2feb6d1_0_5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" name="Google Shape;103;g8eb2feb6d1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8d10c80584_0_29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8d10c80584_0_29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g8d10c80584_0_29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8d0f6a1aa5_1_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0" name="Google Shape;120;g8d0f6a1aa5_1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8d0f6a1aa5_1_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0" name="Google Shape;130;g8d0f6a1aa5_1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8d10c80584_0_30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8d10c80584_0_30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g8d10c80584_0_30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8d0f6a1aa5_1_2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7" name="Google Shape;147;g8d0f6a1aa5_1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8d0f6a1aa5_1_4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g8d0f6a1aa5_1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/>
          <p:nvPr>
            <p:ph type="title"/>
          </p:nvPr>
        </p:nvSpPr>
        <p:spPr>
          <a:xfrm>
            <a:off x="838200" y="18256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0"/>
              <a:t>BREAKOUT ROOM 1</a:t>
            </a:r>
            <a:endParaRPr sz="8500"/>
          </a:p>
        </p:txBody>
      </p:sp>
      <p:cxnSp>
        <p:nvCxnSpPr>
          <p:cNvPr id="90" name="Google Shape;90;p13"/>
          <p:cNvCxnSpPr>
            <a:stCxn id="89" idx="2"/>
          </p:cNvCxnSpPr>
          <p:nvPr/>
        </p:nvCxnSpPr>
        <p:spPr>
          <a:xfrm>
            <a:off x="6096000" y="3151325"/>
            <a:ext cx="47400" cy="3145200"/>
          </a:xfrm>
          <a:prstGeom prst="straightConnector1">
            <a:avLst/>
          </a:prstGeom>
          <a:noFill/>
          <a:ln cap="flat" cmpd="sng" w="2286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1" name="Google Shape;91;p13"/>
          <p:cNvSpPr txBox="1"/>
          <p:nvPr/>
        </p:nvSpPr>
        <p:spPr>
          <a:xfrm>
            <a:off x="1004025" y="3437500"/>
            <a:ext cx="3284400" cy="27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Pick one or more of the data set images and write on the slide what you think the story are that data set images are telling</a:t>
            </a:r>
            <a:endParaRPr sz="27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2"/>
          <p:cNvSpPr txBox="1"/>
          <p:nvPr>
            <p:ph type="title"/>
          </p:nvPr>
        </p:nvSpPr>
        <p:spPr>
          <a:xfrm>
            <a:off x="838200" y="18256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0"/>
              <a:t>BREAKOUT ROOM 4</a:t>
            </a:r>
            <a:endParaRPr sz="8500"/>
          </a:p>
        </p:txBody>
      </p:sp>
      <p:cxnSp>
        <p:nvCxnSpPr>
          <p:cNvPr id="169" name="Google Shape;169;p22"/>
          <p:cNvCxnSpPr/>
          <p:nvPr/>
        </p:nvCxnSpPr>
        <p:spPr>
          <a:xfrm>
            <a:off x="6096000" y="3151325"/>
            <a:ext cx="47400" cy="3145200"/>
          </a:xfrm>
          <a:prstGeom prst="straightConnector1">
            <a:avLst/>
          </a:prstGeom>
          <a:noFill/>
          <a:ln cap="flat" cmpd="sng" w="2286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70" name="Google Shape;170;p22"/>
          <p:cNvSpPr txBox="1"/>
          <p:nvPr/>
        </p:nvSpPr>
        <p:spPr>
          <a:xfrm>
            <a:off x="1004025" y="3437500"/>
            <a:ext cx="3284400" cy="27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Pick one or more of the data set images and write on the slide what you think the story are that data set images are telling</a:t>
            </a:r>
            <a:endParaRPr sz="27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3"/>
          <p:cNvSpPr txBox="1"/>
          <p:nvPr>
            <p:ph type="title"/>
          </p:nvPr>
        </p:nvSpPr>
        <p:spPr>
          <a:xfrm>
            <a:off x="159026" y="123334"/>
            <a:ext cx="11529000" cy="8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3D7C"/>
              </a:buClr>
              <a:buSzPts val="4400"/>
              <a:buFont typeface="Lato"/>
              <a:buNone/>
            </a:pPr>
            <a:r>
              <a:rPr lang="en-US">
                <a:solidFill>
                  <a:srgbClr val="203D7C"/>
                </a:solidFill>
                <a:latin typeface="Lato"/>
                <a:ea typeface="Lato"/>
                <a:cs typeface="Lato"/>
                <a:sym typeface="Lato"/>
              </a:rPr>
              <a:t>Analyze These Data Sets - What is the Story? </a:t>
            </a:r>
            <a:endParaRPr>
              <a:solidFill>
                <a:srgbClr val="203D7C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6" name="Google Shape;176;p23"/>
          <p:cNvSpPr txBox="1"/>
          <p:nvPr/>
        </p:nvSpPr>
        <p:spPr>
          <a:xfrm>
            <a:off x="256975" y="993300"/>
            <a:ext cx="7567800" cy="6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NASA Satellite Images - Air Pollution over China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7" name="Google Shape;17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200" y="1533900"/>
            <a:ext cx="4389120" cy="4351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81800" y="1610100"/>
            <a:ext cx="4389120" cy="4146317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23"/>
          <p:cNvSpPr txBox="1"/>
          <p:nvPr/>
        </p:nvSpPr>
        <p:spPr>
          <a:xfrm>
            <a:off x="465775" y="5861925"/>
            <a:ext cx="11322900" cy="8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latin typeface="Calibri"/>
                <a:ea typeface="Calibri"/>
                <a:cs typeface="Calibri"/>
                <a:sym typeface="Calibri"/>
              </a:rPr>
              <a:t>Data Analysis Statement: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4"/>
          <p:cNvSpPr txBox="1"/>
          <p:nvPr>
            <p:ph type="title"/>
          </p:nvPr>
        </p:nvSpPr>
        <p:spPr>
          <a:xfrm>
            <a:off x="159026" y="351934"/>
            <a:ext cx="11529000" cy="8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3D7C"/>
              </a:buClr>
              <a:buSzPts val="4400"/>
              <a:buFont typeface="Lato"/>
              <a:buNone/>
            </a:pPr>
            <a:r>
              <a:rPr lang="en-US">
                <a:solidFill>
                  <a:srgbClr val="203D7C"/>
                </a:solidFill>
                <a:latin typeface="Lato"/>
                <a:ea typeface="Lato"/>
                <a:cs typeface="Lato"/>
                <a:sym typeface="Lato"/>
              </a:rPr>
              <a:t>Analyze These Data</a:t>
            </a:r>
            <a:endParaRPr>
              <a:solidFill>
                <a:srgbClr val="203D7C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3D7C"/>
              </a:buClr>
              <a:buSzPts val="4400"/>
              <a:buFont typeface="Lato"/>
              <a:buNone/>
            </a:pPr>
            <a:r>
              <a:rPr lang="en-US">
                <a:solidFill>
                  <a:srgbClr val="203D7C"/>
                </a:solidFill>
                <a:latin typeface="Lato"/>
                <a:ea typeface="Lato"/>
                <a:cs typeface="Lato"/>
                <a:sym typeface="Lato"/>
              </a:rPr>
              <a:t> - What is the Story? </a:t>
            </a:r>
            <a:endParaRPr>
              <a:solidFill>
                <a:srgbClr val="203D7C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5" name="Google Shape;185;p24"/>
          <p:cNvSpPr txBox="1"/>
          <p:nvPr/>
        </p:nvSpPr>
        <p:spPr>
          <a:xfrm>
            <a:off x="6468475" y="82075"/>
            <a:ext cx="45072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Daily COVID-19 cases by region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24"/>
          <p:cNvSpPr txBox="1"/>
          <p:nvPr/>
        </p:nvSpPr>
        <p:spPr>
          <a:xfrm>
            <a:off x="308500" y="5746625"/>
            <a:ext cx="117051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latin typeface="Calibri"/>
                <a:ea typeface="Calibri"/>
                <a:cs typeface="Calibri"/>
                <a:sym typeface="Calibri"/>
              </a:rPr>
              <a:t>Data Analysis Statement: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 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Bonus Question: What kind of graph is this?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7" name="Google Shape;187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700" y="1344949"/>
            <a:ext cx="11528999" cy="4477876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24"/>
          <p:cNvSpPr txBox="1"/>
          <p:nvPr/>
        </p:nvSpPr>
        <p:spPr>
          <a:xfrm>
            <a:off x="9190500" y="0"/>
            <a:ext cx="30015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- World Health Organization</a:t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/>
          <p:nvPr>
            <p:ph type="title"/>
          </p:nvPr>
        </p:nvSpPr>
        <p:spPr>
          <a:xfrm>
            <a:off x="159026" y="123334"/>
            <a:ext cx="11529037" cy="869964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3D7C"/>
              </a:buClr>
              <a:buSzPts val="4400"/>
              <a:buFont typeface="Lato"/>
              <a:buNone/>
            </a:pPr>
            <a:r>
              <a:rPr lang="en-US">
                <a:solidFill>
                  <a:srgbClr val="203D7C"/>
                </a:solidFill>
                <a:latin typeface="Lato"/>
                <a:ea typeface="Lato"/>
                <a:cs typeface="Lato"/>
                <a:sym typeface="Lato"/>
              </a:rPr>
              <a:t>Analyze These Data Sets - What is the Story? </a:t>
            </a:r>
            <a:endParaRPr>
              <a:solidFill>
                <a:srgbClr val="203D7C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7" name="Google Shape;97;p14"/>
          <p:cNvSpPr txBox="1"/>
          <p:nvPr/>
        </p:nvSpPr>
        <p:spPr>
          <a:xfrm>
            <a:off x="256975" y="993300"/>
            <a:ext cx="7567800" cy="6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NASA Satellite Images - Air Pollution over China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8" name="Google Shape;9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200" y="1533900"/>
            <a:ext cx="4389120" cy="4351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81800" y="1610100"/>
            <a:ext cx="4389120" cy="4146317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4"/>
          <p:cNvSpPr txBox="1"/>
          <p:nvPr/>
        </p:nvSpPr>
        <p:spPr>
          <a:xfrm>
            <a:off x="465775" y="5861925"/>
            <a:ext cx="11322900" cy="8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latin typeface="Calibri"/>
                <a:ea typeface="Calibri"/>
                <a:cs typeface="Calibri"/>
                <a:sym typeface="Calibri"/>
              </a:rPr>
              <a:t>Data Analysis Statement: pollution levels are lower due to shelter in place; pollution dropped due to  no travel;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 txBox="1"/>
          <p:nvPr>
            <p:ph type="title"/>
          </p:nvPr>
        </p:nvSpPr>
        <p:spPr>
          <a:xfrm>
            <a:off x="159026" y="123334"/>
            <a:ext cx="11529000" cy="8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3D7C"/>
              </a:buClr>
              <a:buSzPts val="4400"/>
              <a:buFont typeface="Lato"/>
              <a:buNone/>
            </a:pPr>
            <a:r>
              <a:rPr lang="en-US">
                <a:solidFill>
                  <a:srgbClr val="203D7C"/>
                </a:solidFill>
                <a:latin typeface="Lato"/>
                <a:ea typeface="Lato"/>
                <a:cs typeface="Lato"/>
                <a:sym typeface="Lato"/>
              </a:rPr>
              <a:t>Analyze These Data</a:t>
            </a:r>
            <a:endParaRPr>
              <a:solidFill>
                <a:srgbClr val="203D7C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3D7C"/>
              </a:buClr>
              <a:buSzPts val="4400"/>
              <a:buFont typeface="Lato"/>
              <a:buNone/>
            </a:pPr>
            <a:r>
              <a:rPr lang="en-US">
                <a:solidFill>
                  <a:srgbClr val="203D7C"/>
                </a:solidFill>
                <a:latin typeface="Lato"/>
                <a:ea typeface="Lato"/>
                <a:cs typeface="Lato"/>
                <a:sym typeface="Lato"/>
              </a:rPr>
              <a:t> - What is the Story? </a:t>
            </a:r>
            <a:endParaRPr>
              <a:solidFill>
                <a:srgbClr val="203D7C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6" name="Google Shape;106;p15"/>
          <p:cNvSpPr txBox="1"/>
          <p:nvPr/>
        </p:nvSpPr>
        <p:spPr>
          <a:xfrm>
            <a:off x="6468475" y="82075"/>
            <a:ext cx="45072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Daily COVID-19 cases by region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5"/>
          <p:cNvSpPr txBox="1"/>
          <p:nvPr/>
        </p:nvSpPr>
        <p:spPr>
          <a:xfrm>
            <a:off x="308500" y="5746625"/>
            <a:ext cx="117051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latin typeface="Calibri"/>
                <a:ea typeface="Calibri"/>
                <a:cs typeface="Calibri"/>
                <a:sym typeface="Calibri"/>
              </a:rPr>
              <a:t>Data Analysis Statement: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 increase in cases overall, green area slight decrease;  daily cases are increase from x to y; americas are increasing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8" name="Google Shape;10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700" y="1268749"/>
            <a:ext cx="11528999" cy="4477876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5"/>
          <p:cNvSpPr txBox="1"/>
          <p:nvPr/>
        </p:nvSpPr>
        <p:spPr>
          <a:xfrm>
            <a:off x="9190500" y="0"/>
            <a:ext cx="30015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- World Health Organization</a:t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6"/>
          <p:cNvSpPr txBox="1"/>
          <p:nvPr>
            <p:ph type="title"/>
          </p:nvPr>
        </p:nvSpPr>
        <p:spPr>
          <a:xfrm>
            <a:off x="838200" y="18256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0"/>
              <a:t>BREAKOUT ROOM 2</a:t>
            </a:r>
            <a:endParaRPr sz="8500"/>
          </a:p>
        </p:txBody>
      </p:sp>
      <p:cxnSp>
        <p:nvCxnSpPr>
          <p:cNvPr id="116" name="Google Shape;116;p16"/>
          <p:cNvCxnSpPr/>
          <p:nvPr/>
        </p:nvCxnSpPr>
        <p:spPr>
          <a:xfrm>
            <a:off x="6096000" y="3151325"/>
            <a:ext cx="47400" cy="3145200"/>
          </a:xfrm>
          <a:prstGeom prst="straightConnector1">
            <a:avLst/>
          </a:prstGeom>
          <a:noFill/>
          <a:ln cap="flat" cmpd="sng" w="2286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17" name="Google Shape;117;p16"/>
          <p:cNvSpPr txBox="1"/>
          <p:nvPr/>
        </p:nvSpPr>
        <p:spPr>
          <a:xfrm>
            <a:off x="1004025" y="3437500"/>
            <a:ext cx="3284400" cy="27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Pick one or more of the data set images and write on the slide what you think the story are that data set images are telling</a:t>
            </a:r>
            <a:endParaRPr sz="27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7"/>
          <p:cNvSpPr txBox="1"/>
          <p:nvPr>
            <p:ph type="title"/>
          </p:nvPr>
        </p:nvSpPr>
        <p:spPr>
          <a:xfrm>
            <a:off x="159026" y="123334"/>
            <a:ext cx="11529000" cy="8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3D7C"/>
              </a:buClr>
              <a:buSzPts val="4400"/>
              <a:buFont typeface="Lato"/>
              <a:buNone/>
            </a:pPr>
            <a:r>
              <a:rPr lang="en-US">
                <a:solidFill>
                  <a:srgbClr val="203D7C"/>
                </a:solidFill>
                <a:latin typeface="Lato"/>
                <a:ea typeface="Lato"/>
                <a:cs typeface="Lato"/>
                <a:sym typeface="Lato"/>
              </a:rPr>
              <a:t>Analyze These Data Sets - What is the Story? </a:t>
            </a:r>
            <a:endParaRPr>
              <a:solidFill>
                <a:srgbClr val="203D7C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3" name="Google Shape;123;p17"/>
          <p:cNvSpPr txBox="1"/>
          <p:nvPr/>
        </p:nvSpPr>
        <p:spPr>
          <a:xfrm>
            <a:off x="256975" y="993300"/>
            <a:ext cx="7567800" cy="6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NASA Satellite Images - Air Pollution over China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4" name="Google Shape;12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200" y="1533900"/>
            <a:ext cx="4389120" cy="4351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81800" y="1610100"/>
            <a:ext cx="4389120" cy="4146317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17"/>
          <p:cNvSpPr txBox="1"/>
          <p:nvPr/>
        </p:nvSpPr>
        <p:spPr>
          <a:xfrm>
            <a:off x="465775" y="5861925"/>
            <a:ext cx="11322900" cy="8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latin typeface="Calibri"/>
                <a:ea typeface="Calibri"/>
                <a:cs typeface="Calibri"/>
                <a:sym typeface="Calibri"/>
              </a:rPr>
              <a:t>Data Analysis Statement: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7"/>
          <p:cNvSpPr txBox="1"/>
          <p:nvPr/>
        </p:nvSpPr>
        <p:spPr>
          <a:xfrm>
            <a:off x="1788350" y="6396675"/>
            <a:ext cx="8369100" cy="9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"/>
          <p:cNvSpPr txBox="1"/>
          <p:nvPr>
            <p:ph type="title"/>
          </p:nvPr>
        </p:nvSpPr>
        <p:spPr>
          <a:xfrm>
            <a:off x="159026" y="123334"/>
            <a:ext cx="11529000" cy="8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3D7C"/>
              </a:buClr>
              <a:buSzPts val="4400"/>
              <a:buFont typeface="Lato"/>
              <a:buNone/>
            </a:pPr>
            <a:r>
              <a:rPr lang="en-US">
                <a:solidFill>
                  <a:srgbClr val="203D7C"/>
                </a:solidFill>
                <a:latin typeface="Lato"/>
                <a:ea typeface="Lato"/>
                <a:cs typeface="Lato"/>
                <a:sym typeface="Lato"/>
              </a:rPr>
              <a:t>Analyze These Data</a:t>
            </a:r>
            <a:endParaRPr>
              <a:solidFill>
                <a:srgbClr val="203D7C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3D7C"/>
              </a:buClr>
              <a:buSzPts val="4400"/>
              <a:buFont typeface="Lato"/>
              <a:buNone/>
            </a:pPr>
            <a:r>
              <a:rPr lang="en-US">
                <a:solidFill>
                  <a:srgbClr val="203D7C"/>
                </a:solidFill>
                <a:latin typeface="Lato"/>
                <a:ea typeface="Lato"/>
                <a:cs typeface="Lato"/>
                <a:sym typeface="Lato"/>
              </a:rPr>
              <a:t> - What is the Story? </a:t>
            </a:r>
            <a:endParaRPr>
              <a:solidFill>
                <a:srgbClr val="203D7C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3" name="Google Shape;133;p18"/>
          <p:cNvSpPr txBox="1"/>
          <p:nvPr/>
        </p:nvSpPr>
        <p:spPr>
          <a:xfrm>
            <a:off x="6468475" y="82075"/>
            <a:ext cx="45072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Daily COVID-19 cases by region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8"/>
          <p:cNvSpPr txBox="1"/>
          <p:nvPr/>
        </p:nvSpPr>
        <p:spPr>
          <a:xfrm>
            <a:off x="308500" y="5746625"/>
            <a:ext cx="117051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latin typeface="Calibri"/>
                <a:ea typeface="Calibri"/>
                <a:cs typeface="Calibri"/>
                <a:sym typeface="Calibri"/>
              </a:rPr>
              <a:t>Data Analysis Statement: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 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Bonus Question: What kind of graph is this?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5" name="Google Shape;13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700" y="1268749"/>
            <a:ext cx="11528999" cy="4477876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18"/>
          <p:cNvSpPr txBox="1"/>
          <p:nvPr/>
        </p:nvSpPr>
        <p:spPr>
          <a:xfrm>
            <a:off x="9190500" y="0"/>
            <a:ext cx="30015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- World Health Organization</a:t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9"/>
          <p:cNvSpPr txBox="1"/>
          <p:nvPr>
            <p:ph type="title"/>
          </p:nvPr>
        </p:nvSpPr>
        <p:spPr>
          <a:xfrm>
            <a:off x="838200" y="18256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0"/>
              <a:t>BREAKOUT ROOM 3</a:t>
            </a:r>
            <a:endParaRPr sz="8500"/>
          </a:p>
        </p:txBody>
      </p:sp>
      <p:cxnSp>
        <p:nvCxnSpPr>
          <p:cNvPr id="143" name="Google Shape;143;p19"/>
          <p:cNvCxnSpPr/>
          <p:nvPr/>
        </p:nvCxnSpPr>
        <p:spPr>
          <a:xfrm>
            <a:off x="6096000" y="3151325"/>
            <a:ext cx="47400" cy="3145200"/>
          </a:xfrm>
          <a:prstGeom prst="straightConnector1">
            <a:avLst/>
          </a:prstGeom>
          <a:noFill/>
          <a:ln cap="flat" cmpd="sng" w="2286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44" name="Google Shape;144;p19"/>
          <p:cNvSpPr txBox="1"/>
          <p:nvPr/>
        </p:nvSpPr>
        <p:spPr>
          <a:xfrm>
            <a:off x="1004025" y="3437500"/>
            <a:ext cx="3284400" cy="27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Pick one or more of the data set images and write on the slide what you think the story are that data set images are telling</a:t>
            </a:r>
            <a:endParaRPr sz="27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0"/>
          <p:cNvSpPr txBox="1"/>
          <p:nvPr>
            <p:ph type="title"/>
          </p:nvPr>
        </p:nvSpPr>
        <p:spPr>
          <a:xfrm>
            <a:off x="159026" y="123334"/>
            <a:ext cx="11529000" cy="8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3D7C"/>
              </a:buClr>
              <a:buSzPts val="4400"/>
              <a:buFont typeface="Lato"/>
              <a:buNone/>
            </a:pPr>
            <a:r>
              <a:rPr lang="en-US">
                <a:solidFill>
                  <a:srgbClr val="203D7C"/>
                </a:solidFill>
                <a:latin typeface="Lato"/>
                <a:ea typeface="Lato"/>
                <a:cs typeface="Lato"/>
                <a:sym typeface="Lato"/>
              </a:rPr>
              <a:t>Analyze These Data Sets - What is the Story? </a:t>
            </a:r>
            <a:endParaRPr>
              <a:solidFill>
                <a:srgbClr val="203D7C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0" name="Google Shape;150;p20"/>
          <p:cNvSpPr txBox="1"/>
          <p:nvPr/>
        </p:nvSpPr>
        <p:spPr>
          <a:xfrm>
            <a:off x="256975" y="993300"/>
            <a:ext cx="7567800" cy="6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NASA Satellite Images - Air Pollution over China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1" name="Google Shape;15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200" y="1533900"/>
            <a:ext cx="4389120" cy="4351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81800" y="1610100"/>
            <a:ext cx="4389120" cy="4146317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20"/>
          <p:cNvSpPr txBox="1"/>
          <p:nvPr/>
        </p:nvSpPr>
        <p:spPr>
          <a:xfrm>
            <a:off x="465775" y="5861925"/>
            <a:ext cx="11322900" cy="8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latin typeface="Calibri"/>
                <a:ea typeface="Calibri"/>
                <a:cs typeface="Calibri"/>
                <a:sym typeface="Calibri"/>
              </a:rPr>
              <a:t>Data Analysis Statement: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1"/>
          <p:cNvSpPr txBox="1"/>
          <p:nvPr>
            <p:ph type="title"/>
          </p:nvPr>
        </p:nvSpPr>
        <p:spPr>
          <a:xfrm>
            <a:off x="159026" y="351934"/>
            <a:ext cx="11529000" cy="8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3D7C"/>
              </a:buClr>
              <a:buSzPts val="4400"/>
              <a:buFont typeface="Lato"/>
              <a:buNone/>
            </a:pPr>
            <a:r>
              <a:rPr lang="en-US">
                <a:solidFill>
                  <a:srgbClr val="203D7C"/>
                </a:solidFill>
                <a:latin typeface="Lato"/>
                <a:ea typeface="Lato"/>
                <a:cs typeface="Lato"/>
                <a:sym typeface="Lato"/>
              </a:rPr>
              <a:t>Analyze These Data</a:t>
            </a:r>
            <a:endParaRPr>
              <a:solidFill>
                <a:srgbClr val="203D7C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3D7C"/>
              </a:buClr>
              <a:buSzPts val="4400"/>
              <a:buFont typeface="Lato"/>
              <a:buNone/>
            </a:pPr>
            <a:r>
              <a:rPr lang="en-US">
                <a:solidFill>
                  <a:srgbClr val="203D7C"/>
                </a:solidFill>
                <a:latin typeface="Lato"/>
                <a:ea typeface="Lato"/>
                <a:cs typeface="Lato"/>
                <a:sym typeface="Lato"/>
              </a:rPr>
              <a:t> - What is the Story? </a:t>
            </a:r>
            <a:endParaRPr>
              <a:solidFill>
                <a:srgbClr val="203D7C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9" name="Google Shape;159;p21"/>
          <p:cNvSpPr txBox="1"/>
          <p:nvPr/>
        </p:nvSpPr>
        <p:spPr>
          <a:xfrm>
            <a:off x="6468475" y="82075"/>
            <a:ext cx="45072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Daily COVID-19 cases by region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21"/>
          <p:cNvSpPr txBox="1"/>
          <p:nvPr/>
        </p:nvSpPr>
        <p:spPr>
          <a:xfrm>
            <a:off x="308500" y="5746625"/>
            <a:ext cx="117051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latin typeface="Calibri"/>
                <a:ea typeface="Calibri"/>
                <a:cs typeface="Calibri"/>
                <a:sym typeface="Calibri"/>
              </a:rPr>
              <a:t>Data Analysis Statement: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 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Bonus Question: What kind of graph is this?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1" name="Google Shape;16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700" y="1344949"/>
            <a:ext cx="11528999" cy="4477876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21"/>
          <p:cNvSpPr txBox="1"/>
          <p:nvPr/>
        </p:nvSpPr>
        <p:spPr>
          <a:xfrm>
            <a:off x="9190500" y="0"/>
            <a:ext cx="30015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- World Health Organization</a:t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